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7" r:id="rId4"/>
    <p:sldMasterId id="2147483784" r:id="rId5"/>
    <p:sldMasterId id="2147483808" r:id="rId6"/>
    <p:sldMasterId id="2147483846" r:id="rId7"/>
    <p:sldMasterId id="2147483973" r:id="rId8"/>
  </p:sldMasterIdLst>
  <p:notesMasterIdLst>
    <p:notesMasterId r:id="rId34"/>
  </p:notesMasterIdLst>
  <p:handoutMasterIdLst>
    <p:handoutMasterId r:id="rId35"/>
  </p:handoutMasterIdLst>
  <p:sldIdLst>
    <p:sldId id="268" r:id="rId9"/>
    <p:sldId id="3980" r:id="rId10"/>
    <p:sldId id="336" r:id="rId11"/>
    <p:sldId id="495" r:id="rId12"/>
    <p:sldId id="346" r:id="rId13"/>
    <p:sldId id="48695" r:id="rId14"/>
    <p:sldId id="48696" r:id="rId15"/>
    <p:sldId id="327" r:id="rId16"/>
    <p:sldId id="4019" r:id="rId17"/>
    <p:sldId id="331" r:id="rId18"/>
    <p:sldId id="48688" r:id="rId19"/>
    <p:sldId id="48689" r:id="rId20"/>
    <p:sldId id="48690" r:id="rId21"/>
    <p:sldId id="48692" r:id="rId22"/>
    <p:sldId id="48691" r:id="rId23"/>
    <p:sldId id="3993" r:id="rId24"/>
    <p:sldId id="3958" r:id="rId25"/>
    <p:sldId id="3956" r:id="rId26"/>
    <p:sldId id="4017" r:id="rId27"/>
    <p:sldId id="296" r:id="rId28"/>
    <p:sldId id="297" r:id="rId29"/>
    <p:sldId id="298" r:id="rId30"/>
    <p:sldId id="299" r:id="rId31"/>
    <p:sldId id="300" r:id="rId32"/>
    <p:sldId id="48693" r:id="rId33"/>
  </p:sldIdLst>
  <p:sldSz cx="12192000" cy="6858000"/>
  <p:notesSz cx="6858000" cy="9144000"/>
  <p:defaultTextStyle>
    <a:defPPr rtl="0">
      <a:defRPr lang="zh-tw"/>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34E"/>
    <a:srgbClr val="00FFFF"/>
    <a:srgbClr val="FF99FF"/>
    <a:srgbClr val="F3F3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5" autoAdjust="0"/>
    <p:restoredTop sz="94580"/>
  </p:normalViewPr>
  <p:slideViewPr>
    <p:cSldViewPr snapToGrid="0" snapToObjects="1">
      <p:cViewPr varScale="1">
        <p:scale>
          <a:sx n="76" d="100"/>
          <a:sy n="76" d="100"/>
        </p:scale>
        <p:origin x="504" y="84"/>
      </p:cViewPr>
      <p:guideLst/>
    </p:cSldViewPr>
  </p:slideViewPr>
  <p:notesTextViewPr>
    <p:cViewPr>
      <p:scale>
        <a:sx n="1" d="1"/>
        <a:sy n="1" d="1"/>
      </p:scale>
      <p:origin x="0" y="0"/>
    </p:cViewPr>
  </p:notesTextViewPr>
  <p:notesViewPr>
    <p:cSldViewPr snapToGrid="0" snapToObjects="1">
      <p:cViewPr varScale="1">
        <p:scale>
          <a:sx n="89" d="100"/>
          <a:sy n="89" d="100"/>
        </p:scale>
        <p:origin x="375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ableStyles" Target="tableStyles.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handoutMaster" Target="handoutMasters/handoutMaster1.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B0E4584-04AF-4975-8E12-A982BC3C60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latin typeface="微軟正黑體" panose="020B0604030504040204" pitchFamily="34" charset="-120"/>
              <a:ea typeface="微軟正黑體" panose="020B0604030504040204" pitchFamily="34" charset="-120"/>
            </a:endParaRPr>
          </a:p>
        </p:txBody>
      </p:sp>
      <p:sp>
        <p:nvSpPr>
          <p:cNvPr id="3" name="日期版面配置區 2">
            <a:extLst>
              <a:ext uri="{FF2B5EF4-FFF2-40B4-BE49-F238E27FC236}">
                <a16:creationId xmlns:a16="http://schemas.microsoft.com/office/drawing/2014/main" id="{D5D70C40-3EDE-47EB-B95A-D10D16C625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C27C1D-14BC-4E8A-BBDE-058CEFC3B332}" type="datetime1">
              <a:rPr lang="zh-TW" altLang="en-US" smtClean="0">
                <a:latin typeface="微軟正黑體" panose="020B0604030504040204" pitchFamily="34" charset="-120"/>
                <a:ea typeface="微軟正黑體" panose="020B0604030504040204" pitchFamily="34" charset="-120"/>
              </a:rPr>
              <a:t>2023/1/7</a:t>
            </a:fld>
            <a:endParaRPr lang="zh-TW" altLang="en-US">
              <a:latin typeface="微軟正黑體" panose="020B0604030504040204" pitchFamily="34" charset="-120"/>
              <a:ea typeface="微軟正黑體" panose="020B0604030504040204" pitchFamily="34" charset="-120"/>
            </a:endParaRPr>
          </a:p>
        </p:txBody>
      </p:sp>
      <p:sp>
        <p:nvSpPr>
          <p:cNvPr id="4" name="頁尾版面配置區 3">
            <a:extLst>
              <a:ext uri="{FF2B5EF4-FFF2-40B4-BE49-F238E27FC236}">
                <a16:creationId xmlns:a16="http://schemas.microsoft.com/office/drawing/2014/main" id="{FD014E5A-B861-4BCE-8109-80AB7D5720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latin typeface="微軟正黑體" panose="020B0604030504040204" pitchFamily="34" charset="-120"/>
              <a:ea typeface="微軟正黑體" panose="020B0604030504040204" pitchFamily="34" charset="-120"/>
            </a:endParaRPr>
          </a:p>
        </p:txBody>
      </p:sp>
      <p:sp>
        <p:nvSpPr>
          <p:cNvPr id="5" name="投影片編號版面配置區 4">
            <a:extLst>
              <a:ext uri="{FF2B5EF4-FFF2-40B4-BE49-F238E27FC236}">
                <a16:creationId xmlns:a16="http://schemas.microsoft.com/office/drawing/2014/main" id="{C267EAB3-093A-4137-A691-E4920B76F0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850FA7-F0D6-4FED-9433-5F35B7F7A2A3}" type="slidenum">
              <a:rPr lang="en-US" altLang="zh-TW" smtClean="0">
                <a:latin typeface="微軟正黑體" panose="020B0604030504040204" pitchFamily="34" charset="-120"/>
                <a:ea typeface="微軟正黑體" panose="020B0604030504040204" pitchFamily="34" charset="-120"/>
              </a:rPr>
              <a:t>‹#›</a:t>
            </a:fld>
            <a:endParaRPr lang="zh-TW" altLang="en-US">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987362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軟正黑體" panose="020B0604030504040204" pitchFamily="34" charset="-120"/>
                <a:ea typeface="微軟正黑體" panose="020B0604030504040204" pitchFamily="34" charset="-120"/>
              </a:defRPr>
            </a:lvl1pPr>
          </a:lstStyle>
          <a:p>
            <a:endParaRPr lang="zh-TW" altLang="en-US" noProof="0"/>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軟正黑體" panose="020B0604030504040204" pitchFamily="34" charset="-120"/>
                <a:ea typeface="微軟正黑體" panose="020B0604030504040204" pitchFamily="34" charset="-120"/>
              </a:defRPr>
            </a:lvl1pPr>
          </a:lstStyle>
          <a:p>
            <a:fld id="{CC7E366B-E206-42C6-B004-00FF544F6E82}" type="datetime1">
              <a:rPr lang="zh-TW" altLang="en-US" noProof="0" smtClean="0"/>
              <a:t>2023/1/7</a:t>
            </a:fld>
            <a:endParaRPr lang="zh-TW" altLang="en-US" noProof="0"/>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noProof="0"/>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noProof="0"/>
              <a:t>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軟正黑體" panose="020B0604030504040204" pitchFamily="34" charset="-120"/>
                <a:ea typeface="微軟正黑體" panose="020B0604030504040204" pitchFamily="34" charset="-120"/>
              </a:defRPr>
            </a:lvl1pPr>
          </a:lstStyle>
          <a:p>
            <a:endParaRPr lang="zh-TW" altLang="en-US" noProof="0"/>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軟正黑體" panose="020B0604030504040204" pitchFamily="34" charset="-120"/>
                <a:ea typeface="微軟正黑體" panose="020B0604030504040204" pitchFamily="34" charset="-120"/>
              </a:defRPr>
            </a:lvl1pPr>
          </a:lstStyle>
          <a:p>
            <a:fld id="{F0DFE525-A84B-42CE-92ED-2AA4A17B4D44}" type="slidenum">
              <a:rPr lang="en-US" altLang="zh-TW" noProof="0" smtClean="0"/>
              <a:pPr/>
              <a:t>‹#›</a:t>
            </a:fld>
            <a:endParaRPr lang="zh-TW" altLang="en-US" noProof="0"/>
          </a:p>
        </p:txBody>
      </p:sp>
    </p:spTree>
    <p:extLst>
      <p:ext uri="{BB962C8B-B14F-4D97-AF65-F5344CB8AC3E}">
        <p14:creationId xmlns:p14="http://schemas.microsoft.com/office/powerpoint/2010/main" val="23176039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F0DFE525-A84B-42CE-92ED-2AA4A17B4D44}" type="slidenum">
              <a:rPr lang="en-US" altLang="zh-TW" smtClean="0"/>
              <a:pPr/>
              <a:t>1</a:t>
            </a:fld>
            <a:endParaRPr lang="zh-TW" altLang="en-US"/>
          </a:p>
        </p:txBody>
      </p:sp>
    </p:spTree>
    <p:extLst>
      <p:ext uri="{BB962C8B-B14F-4D97-AF65-F5344CB8AC3E}">
        <p14:creationId xmlns:p14="http://schemas.microsoft.com/office/powerpoint/2010/main" val="1969328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74650" y="385763"/>
            <a:ext cx="7769225" cy="4370387"/>
          </a:xfrm>
        </p:spPr>
      </p:sp>
      <p:sp>
        <p:nvSpPr>
          <p:cNvPr id="3" name="備忘稿版面配置區 2"/>
          <p:cNvSpPr>
            <a:spLocks noGrp="1"/>
          </p:cNvSpPr>
          <p:nvPr>
            <p:ph type="body" idx="1"/>
          </p:nvPr>
        </p:nvSpPr>
        <p:spPr>
          <a:xfrm>
            <a:off x="469781" y="4856336"/>
            <a:ext cx="5995539" cy="4247515"/>
          </a:xfrm>
        </p:spPr>
        <p:txBody>
          <a:bodyPr/>
          <a:lstStyle/>
          <a:p>
            <a:pPr marL="512828" indent="-499965" algn="just" defTabSz="922911">
              <a:spcBef>
                <a:spcPts val="0"/>
              </a:spcBef>
              <a:defRPr/>
            </a:pP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編號</a:t>
            </a:r>
            <a:r>
              <a:rPr lang="en-US" altLang="zh-TW" sz="1900" dirty="0">
                <a:latin typeface="標楷體" panose="03000509000000000000" pitchFamily="65" charset="-120"/>
                <a:ea typeface="標楷體" panose="03000509000000000000" pitchFamily="65" charset="-120"/>
              </a:rPr>
              <a:t>43)</a:t>
            </a: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一、本案為本局婦幼隊所於</a:t>
            </a:r>
            <a:r>
              <a:rPr lang="en-US" altLang="zh-TW" sz="1900" dirty="0">
                <a:latin typeface="標楷體" panose="03000509000000000000" pitchFamily="65" charset="-120"/>
                <a:ea typeface="標楷體" panose="03000509000000000000" pitchFamily="65" charset="-120"/>
              </a:rPr>
              <a:t>10</a:t>
            </a:r>
            <a:r>
              <a:rPr lang="zh-TW" altLang="en-US"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14</a:t>
            </a:r>
            <a:r>
              <a:rPr lang="zh-TW" altLang="en-US" sz="1900" dirty="0">
                <a:latin typeface="標楷體" panose="03000509000000000000" pitchFamily="65" charset="-120"/>
                <a:ea typeface="標楷體" panose="03000509000000000000" pitchFamily="65" charset="-120"/>
              </a:rPr>
              <a:t>日受理民眾遭跟蹤騷擾案，依單一窗口規定通報第三分局南門所續辦。</a:t>
            </a:r>
            <a:endParaRPr lang="en-US" altLang="zh-TW" sz="1900" dirty="0">
              <a:latin typeface="標楷體" panose="03000509000000000000" pitchFamily="65" charset="-120"/>
              <a:ea typeface="標楷體" panose="03000509000000000000" pitchFamily="65" charset="-120"/>
            </a:endParaRPr>
          </a:p>
          <a:p>
            <a:pPr marL="512828" marR="0" indent="-499965" algn="just" defTabSz="922911" latinLnBrk="0">
              <a:lnSpc>
                <a:spcPct val="100000"/>
              </a:lnSpc>
              <a:spcBef>
                <a:spcPts val="0"/>
              </a:spcBef>
              <a:buClrTx/>
              <a:buSzTx/>
              <a:buFontTx/>
              <a:buNone/>
              <a:tabLst/>
              <a:defRPr/>
            </a:pPr>
            <a:r>
              <a:rPr lang="zh-TW" altLang="en-US" sz="1900" dirty="0">
                <a:latin typeface="標楷體" panose="03000509000000000000" pitchFamily="65" charset="-120"/>
                <a:ea typeface="標楷體" panose="03000509000000000000" pitchFamily="65" charset="-120"/>
              </a:rPr>
              <a:t>二、</a:t>
            </a:r>
            <a:r>
              <a:rPr lang="zh-TW" altLang="zh-TW" sz="1900" dirty="0">
                <a:latin typeface="標楷體" panose="03000509000000000000" pitchFamily="65" charset="-120"/>
                <a:ea typeface="標楷體" panose="03000509000000000000" pitchFamily="65" charset="-120"/>
              </a:rPr>
              <a:t>被害人為國道客運司機，稱遭行為人（乘客）從</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日起至</a:t>
            </a:r>
            <a:r>
              <a:rPr lang="en-US" altLang="zh-TW" sz="1900" dirty="0">
                <a:latin typeface="標楷體" panose="03000509000000000000" pitchFamily="65" charset="-120"/>
                <a:ea typeface="標楷體" panose="03000509000000000000" pitchFamily="65" charset="-120"/>
              </a:rPr>
              <a:t>10</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13</a:t>
            </a:r>
            <a:r>
              <a:rPr lang="zh-TW" altLang="zh-TW" sz="1900" dirty="0">
                <a:latin typeface="標楷體" panose="03000509000000000000" pitchFamily="65" charset="-120"/>
                <a:ea typeface="標楷體" panose="03000509000000000000" pitchFamily="65" charset="-120"/>
              </a:rPr>
              <a:t>日，以駕駛自小客車跟蹤其駕駛之國道客運及於下班後開車尾隨之方式跟蹤騷擾，據被害人筆錄稱每月上班約</a:t>
            </a:r>
            <a:r>
              <a:rPr lang="en-US" altLang="zh-TW" sz="1900" dirty="0">
                <a:latin typeface="標楷體" panose="03000509000000000000" pitchFamily="65" charset="-120"/>
                <a:ea typeface="標楷體" panose="03000509000000000000" pitchFamily="65" charset="-120"/>
              </a:rPr>
              <a:t>20</a:t>
            </a:r>
            <a:r>
              <a:rPr lang="zh-TW" altLang="zh-TW" sz="1900" dirty="0">
                <a:latin typeface="標楷體" panose="03000509000000000000" pitchFamily="65" charset="-120"/>
                <a:ea typeface="標楷體" panose="03000509000000000000" pitchFamily="65" charset="-120"/>
              </a:rPr>
              <a:t>日，每天都可以發現</a:t>
            </a:r>
            <a:r>
              <a:rPr lang="en-US" altLang="zh-TW" sz="1900" dirty="0">
                <a:latin typeface="標楷體" panose="03000509000000000000" pitchFamily="65" charset="-120"/>
                <a:ea typeface="標楷體" panose="03000509000000000000" pitchFamily="65" charset="-120"/>
              </a:rPr>
              <a:t>1-2</a:t>
            </a:r>
            <a:r>
              <a:rPr lang="zh-TW" altLang="zh-TW" sz="1900" dirty="0">
                <a:latin typeface="標楷體" panose="03000509000000000000" pitchFamily="65" charset="-120"/>
                <a:ea typeface="標楷體" panose="03000509000000000000" pitchFamily="65" charset="-120"/>
              </a:rPr>
              <a:t>次跟蹤行為，嚴重影響被害人日常生活，致心生畏怖，遂至本隊報案。</a:t>
            </a:r>
            <a:endParaRPr lang="en-US" altLang="zh-TW" sz="1900" dirty="0">
              <a:latin typeface="標楷體" panose="03000509000000000000" pitchFamily="65" charset="-120"/>
              <a:ea typeface="標楷體" panose="03000509000000000000" pitchFamily="65" charset="-120"/>
            </a:endParaRP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三、</a:t>
            </a:r>
            <a:r>
              <a:rPr lang="zh-TW" altLang="zh-TW" sz="1900" dirty="0">
                <a:latin typeface="標楷體" panose="03000509000000000000" pitchFamily="65" charset="-120"/>
                <a:ea typeface="標楷體" panose="03000509000000000000" pitchFamily="65" charset="-120"/>
              </a:rPr>
              <a:t>經本局</a:t>
            </a:r>
            <a:r>
              <a:rPr lang="zh-TW" altLang="en-US" sz="1900" dirty="0">
                <a:latin typeface="標楷體" panose="03000509000000000000" pitchFamily="65" charset="-120"/>
                <a:ea typeface="標楷體" panose="03000509000000000000" pitchFamily="65" charset="-120"/>
              </a:rPr>
              <a:t>婦幼隊</a:t>
            </a:r>
            <a:r>
              <a:rPr lang="zh-TW" altLang="zh-TW" sz="1900" dirty="0">
                <a:latin typeface="標楷體" panose="03000509000000000000" pitchFamily="65" charset="-120"/>
                <a:ea typeface="標楷體" panose="03000509000000000000" pitchFamily="65" charset="-120"/>
              </a:rPr>
              <a:t>依規定受理、製作筆錄，並完成跟騷案通報</a:t>
            </a:r>
            <a:r>
              <a:rPr lang="zh-TW" altLang="en-US" sz="1900" dirty="0">
                <a:latin typeface="標楷體" panose="03000509000000000000" pitchFamily="65" charset="-120"/>
                <a:ea typeface="標楷體" panose="03000509000000000000" pitchFamily="65" charset="-120"/>
              </a:rPr>
              <a:t>並依單一窗口規定移轉第三分局南門所續辦</a:t>
            </a:r>
            <a:r>
              <a:rPr lang="zh-TW" altLang="zh-TW" sz="1900" dirty="0">
                <a:latin typeface="標楷體" panose="03000509000000000000" pitchFamily="65" charset="-120"/>
                <a:ea typeface="標楷體" panose="03000509000000000000" pitchFamily="65" charset="-120"/>
              </a:rPr>
              <a:t>。</a:t>
            </a:r>
            <a:endParaRPr lang="en-US" altLang="zh-TW" sz="19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157849-48E4-4148-8A2B-BA4A1D452B82}"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742778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一</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冷靜應對，尋求協助</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應將狀況告訴值得信任的家人、朋友、同事或鄰居等</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如尚未有受到暴力攻擊之虞，應喝斥對方，伺機逃離並大聲呼救，請路人協助打電話報警。</a:t>
            </a:r>
            <a:br>
              <a:rPr lang="zh-TW" altLang="en-US" dirty="0"/>
            </a:b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二</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蒐集證據、記錄過程</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如果可以，請記錄被跟蹤騷擾的過程，並提供給警察處理。</a:t>
            </a:r>
            <a:br>
              <a:rPr lang="zh-TW" altLang="en-US" dirty="0"/>
            </a:b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三</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提升自我防衛意識</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隨時保持警覺</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上、下車時，注意車内或停車場周邊狀況，以避開危險，建議可以改變時間或路線，偶爾換乘其他交通工具，或與友人結伴同行。</a:t>
            </a:r>
            <a:br>
              <a:rPr lang="zh-TW" altLang="en-US" dirty="0"/>
            </a:b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四</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避免直接正面接觸</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避免與跟蹤騒擾者正面直接接觸</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談話時可以利用電話、傳真、簡訊、信件或透過第三人</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如朋友、律師</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並變更電話號碼</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或利用電話答錄機、行動電話</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或請家人、同事、大廈管理員過濾來電或訪客。</a:t>
            </a:r>
            <a:br>
              <a:rPr lang="zh-TW" altLang="en-US" dirty="0"/>
            </a:b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五</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緊急時求救</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請立即撥打報案專線</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110</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a:t>
            </a:r>
            <a:br>
              <a:rPr lang="zh-TW" altLang="en-US" dirty="0"/>
            </a:b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六</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下載「警政服務</a:t>
            </a:r>
            <a:r>
              <a:rPr lang="en-US" altLang="zh-TW" sz="1200" b="0" i="0" kern="1200" dirty="0">
                <a:solidFill>
                  <a:schemeClr val="tx1"/>
                </a:solidFill>
                <a:effectLst/>
                <a:latin typeface="細明體" panose="02020509000000000000" pitchFamily="49" charset="-120"/>
                <a:ea typeface="細明體" panose="02020509000000000000" pitchFamily="49" charset="-120"/>
                <a:cs typeface="+mn-cs"/>
              </a:rPr>
              <a:t>App</a:t>
            </a:r>
            <a:r>
              <a:rPr lang="zh-TW" altLang="en-US" sz="1200" b="0" i="0" kern="1200" dirty="0">
                <a:solidFill>
                  <a:schemeClr val="tx1"/>
                </a:solidFill>
                <a:effectLst/>
                <a:latin typeface="細明體" panose="02020509000000000000" pitchFamily="49" charset="-120"/>
                <a:ea typeface="細明體" panose="02020509000000000000" pitchFamily="49" charset="-120"/>
                <a:cs typeface="+mn-cs"/>
              </a:rPr>
              <a:t>」即可視訊報案。</a:t>
            </a:r>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altLang="zh-TW" sz="1200" b="0" i="0" u="none" strike="noStrike" kern="1200" cap="none" spc="0" normalizeH="0" baseline="0" noProof="0" smtClean="0">
                <a:ln>
                  <a:noFill/>
                </a:ln>
                <a:solidFill>
                  <a:srgbClr val="595959"/>
                </a:solidFill>
                <a:effectLst/>
                <a:uLnTx/>
                <a:uFillTx/>
                <a:latin typeface="細明體" panose="02020509000000000000" pitchFamily="49" charset="-120"/>
                <a:ea typeface="細明體"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200" b="0" i="0" u="none" strike="noStrike" kern="1200" cap="none" spc="0" normalizeH="0" baseline="0" noProof="0" dirty="0">
              <a:ln>
                <a:noFill/>
              </a:ln>
              <a:solidFill>
                <a:srgbClr val="595959"/>
              </a:solidFill>
              <a:effectLst/>
              <a:uLnTx/>
              <a:uFillTx/>
              <a:latin typeface="細明體" panose="02020509000000000000" pitchFamily="49" charset="-120"/>
              <a:ea typeface="細明體" panose="02020509000000000000" pitchFamily="49" charset="-120"/>
              <a:cs typeface="+mn-cs"/>
            </a:endParaRPr>
          </a:p>
        </p:txBody>
      </p:sp>
    </p:spTree>
    <p:extLst>
      <p:ext uri="{BB962C8B-B14F-4D97-AF65-F5344CB8AC3E}">
        <p14:creationId xmlns:p14="http://schemas.microsoft.com/office/powerpoint/2010/main" val="909967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697163" y="509588"/>
            <a:ext cx="4532312" cy="2549525"/>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97080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697163" y="509588"/>
            <a:ext cx="4532312" cy="2549525"/>
          </a:xfrm>
        </p:spPr>
      </p:sp>
      <p:sp>
        <p:nvSpPr>
          <p:cNvPr id="3" name="備忘稿版面配置區 2"/>
          <p:cNvSpPr>
            <a:spLocks noGrp="1"/>
          </p:cNvSpPr>
          <p:nvPr>
            <p:ph type="body" idx="1"/>
          </p:nvPr>
        </p:nvSpPr>
        <p:spPr/>
        <p:txBody>
          <a:bodyPr/>
          <a:lstStyle/>
          <a:p>
            <a:pPr marL="158750" indent="0">
              <a:buNone/>
            </a:pPr>
            <a:r>
              <a:rPr lang="zh-TW" altLang="en-US" dirty="0"/>
              <a:t>要報案 不爆料</a:t>
            </a:r>
            <a:endParaRPr lang="en-US" altLang="zh-TW" dirty="0"/>
          </a:p>
        </p:txBody>
      </p:sp>
    </p:spTree>
    <p:extLst>
      <p:ext uri="{BB962C8B-B14F-4D97-AF65-F5344CB8AC3E}">
        <p14:creationId xmlns:p14="http://schemas.microsoft.com/office/powerpoint/2010/main" val="33973485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697163" y="509588"/>
            <a:ext cx="4532312" cy="2549525"/>
          </a:xfrm>
        </p:spPr>
      </p:sp>
      <p:sp>
        <p:nvSpPr>
          <p:cNvPr id="3" name="備忘稿版面配置區 2"/>
          <p:cNvSpPr>
            <a:spLocks noGrp="1"/>
          </p:cNvSpPr>
          <p:nvPr>
            <p:ph type="body" idx="1"/>
          </p:nvPr>
        </p:nvSpPr>
        <p:spPr/>
        <p:txBody>
          <a:bodyPr/>
          <a:lstStyle/>
          <a:p>
            <a:pPr marL="158750" indent="0">
              <a:buNone/>
            </a:pPr>
            <a:r>
              <a:rPr lang="zh-TW" altLang="en-US" dirty="0"/>
              <a:t>網路搜尋：關懷</a:t>
            </a:r>
            <a:r>
              <a:rPr lang="en-US" altLang="zh-TW" dirty="0"/>
              <a:t>e</a:t>
            </a:r>
            <a:r>
              <a:rPr lang="zh-TW" altLang="en-US" dirty="0"/>
              <a:t>起來</a:t>
            </a:r>
          </a:p>
        </p:txBody>
      </p:sp>
    </p:spTree>
    <p:extLst>
      <p:ext uri="{BB962C8B-B14F-4D97-AF65-F5344CB8AC3E}">
        <p14:creationId xmlns:p14="http://schemas.microsoft.com/office/powerpoint/2010/main" val="3077696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697163" y="509588"/>
            <a:ext cx="4532312" cy="2549525"/>
          </a:xfrm>
        </p:spPr>
      </p:sp>
      <p:sp>
        <p:nvSpPr>
          <p:cNvPr id="3" name="備忘稿版面配置區 2"/>
          <p:cNvSpPr>
            <a:spLocks noGrp="1"/>
          </p:cNvSpPr>
          <p:nvPr>
            <p:ph type="body" idx="1"/>
          </p:nvPr>
        </p:nvSpPr>
        <p:spPr/>
        <p:txBody>
          <a:bodyPr/>
          <a:lstStyle/>
          <a:p>
            <a:pPr marL="158750" indent="0">
              <a:buNone/>
            </a:pPr>
            <a:r>
              <a:rPr lang="zh-TW" altLang="en-US" dirty="0"/>
              <a:t>手機下載</a:t>
            </a:r>
            <a:r>
              <a:rPr lang="en-US" altLang="zh-TW" dirty="0"/>
              <a:t>APP</a:t>
            </a:r>
            <a:endParaRPr lang="zh-TW" altLang="en-US" dirty="0"/>
          </a:p>
        </p:txBody>
      </p:sp>
    </p:spTree>
    <p:extLst>
      <p:ext uri="{BB962C8B-B14F-4D97-AF65-F5344CB8AC3E}">
        <p14:creationId xmlns:p14="http://schemas.microsoft.com/office/powerpoint/2010/main" val="297957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697163" y="509588"/>
            <a:ext cx="4532312" cy="2549525"/>
          </a:xfrm>
        </p:spPr>
      </p:sp>
      <p:sp>
        <p:nvSpPr>
          <p:cNvPr id="3" name="備忘稿版面配置區 2"/>
          <p:cNvSpPr>
            <a:spLocks noGrp="1"/>
          </p:cNvSpPr>
          <p:nvPr>
            <p:ph type="body" idx="1"/>
          </p:nvPr>
        </p:nvSpPr>
        <p:spPr/>
        <p:txBody>
          <a:bodyPr/>
          <a:lstStyle/>
          <a:p>
            <a:endParaRPr lang="zh-TW" altLang="en-US"/>
          </a:p>
        </p:txBody>
      </p:sp>
    </p:spTree>
    <p:extLst>
      <p:ext uri="{BB962C8B-B14F-4D97-AF65-F5344CB8AC3E}">
        <p14:creationId xmlns:p14="http://schemas.microsoft.com/office/powerpoint/2010/main" val="113156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2697163" y="509588"/>
            <a:ext cx="4532312" cy="2549525"/>
          </a:xfrm>
        </p:spPr>
      </p:sp>
      <p:sp>
        <p:nvSpPr>
          <p:cNvPr id="3" name="備忘稿版面配置區 2"/>
          <p:cNvSpPr>
            <a:spLocks noGrp="1"/>
          </p:cNvSpPr>
          <p:nvPr>
            <p:ph type="body" idx="1"/>
          </p:nvPr>
        </p:nvSpPr>
        <p:spPr/>
        <p:txBody>
          <a:bodyPr/>
          <a:lstStyle/>
          <a:p>
            <a:r>
              <a:rPr lang="zh-TW" altLang="en-US" sz="1100" dirty="0"/>
              <a:t>為整合本署及全國各縣市警察局婦幼宣導資源，本署業於</a:t>
            </a:r>
            <a:r>
              <a:rPr lang="en-US" altLang="zh-TW" sz="1100" dirty="0" err="1"/>
              <a:t>youtube</a:t>
            </a:r>
            <a:r>
              <a:rPr lang="zh-TW" altLang="en-US" sz="1100" dirty="0"/>
              <a:t>成立「婦幼抱抱」宣導平台，收錄各警察機關拍攝的家暴、性侵、性騷擾防治、兒少保護、性剝削防制、簡易防身術教學、性別平等、反霸凌等宣導影片，以利各單位交流觀摩分享運用，歡迎大家多多訂閱並廣為運用。</a:t>
            </a:r>
            <a:endParaRPr lang="zh-CN" altLang="en-US" sz="1100" dirty="0"/>
          </a:p>
          <a:p>
            <a:endParaRPr lang="zh-TW" altLang="en-US" sz="1100" dirty="0"/>
          </a:p>
        </p:txBody>
      </p:sp>
    </p:spTree>
    <p:extLst>
      <p:ext uri="{BB962C8B-B14F-4D97-AF65-F5344CB8AC3E}">
        <p14:creationId xmlns:p14="http://schemas.microsoft.com/office/powerpoint/2010/main" val="1762002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DFE525-A84B-42CE-92ED-2AA4A17B4D44}"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zh-TW" altLang="en-US" sz="1200" b="0" i="0" u="none" strike="noStrike" kern="1200" cap="none" spc="0" normalizeH="0" baseline="0" noProof="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129041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7117F-5B54-4A28-B3E4-4B5DA867397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374271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rtl="0" eaLnBrk="0" fontAlgn="base" hangingPunct="0">
              <a:spcBef>
                <a:spcPct val="30000"/>
              </a:spcBef>
              <a:spcAft>
                <a:spcPct val="0"/>
              </a:spcAft>
            </a:pPr>
            <a:r>
              <a:rPr lang="zh-TW" altLang="en-US" sz="2000" b="1" kern="1200" dirty="0">
                <a:solidFill>
                  <a:schemeClr val="tx1"/>
                </a:solidFill>
                <a:latin typeface="標楷體" pitchFamily="65" charset="-120"/>
                <a:ea typeface="標楷體" pitchFamily="65" charset="-120"/>
                <a:cs typeface="+mn-cs"/>
              </a:rPr>
              <a:t>本表為依跟蹤騷擾防制法第</a:t>
            </a:r>
            <a:r>
              <a:rPr lang="en-US" altLang="zh-TW" sz="2000" b="1" kern="1200" dirty="0">
                <a:solidFill>
                  <a:schemeClr val="tx1"/>
                </a:solidFill>
                <a:latin typeface="標楷體" pitchFamily="65" charset="-120"/>
                <a:ea typeface="標楷體" pitchFamily="65" charset="-120"/>
                <a:cs typeface="+mn-cs"/>
              </a:rPr>
              <a:t>2</a:t>
            </a:r>
            <a:r>
              <a:rPr lang="zh-TW" altLang="en-US" sz="2000" b="1" kern="1200" dirty="0">
                <a:solidFill>
                  <a:schemeClr val="tx1"/>
                </a:solidFill>
                <a:latin typeface="標楷體" pitchFamily="65" charset="-120"/>
                <a:ea typeface="標楷體" pitchFamily="65" charset="-120"/>
                <a:cs typeface="+mn-cs"/>
              </a:rPr>
              <a:t>條規定所製作之本市跟蹤騷擾防制法權責單位分工表，請各單位依上述權責分工辦理跟騷法各項工作。</a:t>
            </a:r>
          </a:p>
        </p:txBody>
      </p:sp>
      <p:sp>
        <p:nvSpPr>
          <p:cNvPr id="4" name="投影片編號版面配置區 3"/>
          <p:cNvSpPr>
            <a:spLocks noGrp="1"/>
          </p:cNvSpPr>
          <p:nvPr>
            <p:ph type="sldNum" sz="quarter" idx="5"/>
          </p:nvPr>
        </p:nvSpPr>
        <p:spPr/>
        <p:txBody>
          <a:bodyPr/>
          <a:lstStyle/>
          <a:p>
            <a:pPr>
              <a:defRPr/>
            </a:pPr>
            <a:fld id="{B0D6D394-AABA-4A20-BB4E-868A0AF0A83F}" type="slidenum">
              <a:rPr lang="zh-TW" altLang="en-US" smtClean="0"/>
              <a:pPr>
                <a:defRPr/>
              </a:pPr>
              <a:t>4</a:t>
            </a:fld>
            <a:endParaRPr lang="en-US" altLang="zh-TW"/>
          </a:p>
        </p:txBody>
      </p:sp>
    </p:spTree>
    <p:extLst>
      <p:ext uri="{BB962C8B-B14F-4D97-AF65-F5344CB8AC3E}">
        <p14:creationId xmlns:p14="http://schemas.microsoft.com/office/powerpoint/2010/main" val="4209898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srgbClr val="595959"/>
                </a:solidFill>
                <a:effectLst/>
                <a:uLnTx/>
                <a:uFillTx/>
                <a:latin typeface="細明體" panose="02020509000000000000" pitchFamily="49" charset="-120"/>
                <a:ea typeface="細明體"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srgbClr val="595959"/>
              </a:solidFill>
              <a:effectLst/>
              <a:uLnTx/>
              <a:uFillTx/>
              <a:latin typeface="細明體" panose="02020509000000000000" pitchFamily="49" charset="-120"/>
              <a:ea typeface="細明體" panose="02020509000000000000" pitchFamily="49" charset="-120"/>
              <a:cs typeface="+mn-cs"/>
            </a:endParaRPr>
          </a:p>
        </p:txBody>
      </p:sp>
    </p:spTree>
    <p:extLst>
      <p:ext uri="{BB962C8B-B14F-4D97-AF65-F5344CB8AC3E}">
        <p14:creationId xmlns:p14="http://schemas.microsoft.com/office/powerpoint/2010/main" val="2654938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400" dirty="0"/>
              <a:t>＃提醒</a:t>
            </a:r>
            <a:endParaRPr lang="en-US" altLang="zh-TW" sz="1400" dirty="0"/>
          </a:p>
          <a:p>
            <a:r>
              <a:rPr lang="zh-TW" altLang="en-US" sz="1400" dirty="0"/>
              <a:t>一般跟蹤騷擾罪須告訴乃論；另外，為利案件調查，特別在第</a:t>
            </a:r>
            <a:r>
              <a:rPr lang="en-US" altLang="zh-TW" sz="1400" dirty="0"/>
              <a:t>18</a:t>
            </a:r>
            <a:r>
              <a:rPr lang="zh-TW" altLang="en-US" sz="1400" dirty="0"/>
              <a:t>條第</a:t>
            </a:r>
            <a:r>
              <a:rPr lang="en-US" altLang="zh-TW" sz="1400" dirty="0"/>
              <a:t>4</a:t>
            </a:r>
            <a:r>
              <a:rPr lang="zh-TW" altLang="en-US" sz="1400" dirty="0"/>
              <a:t>項規定，檢警如有調取通信紀錄及通訊使用者資料之必要，不受通訊保障及監察法第</a:t>
            </a:r>
            <a:r>
              <a:rPr lang="en-US" altLang="zh-TW" sz="1400" dirty="0"/>
              <a:t>11</a:t>
            </a:r>
            <a:r>
              <a:rPr lang="zh-TW" altLang="en-US" sz="1400" dirty="0"/>
              <a:t>條之</a:t>
            </a:r>
            <a:r>
              <a:rPr lang="en-US" altLang="zh-TW" sz="1400" dirty="0"/>
              <a:t>1</a:t>
            </a:r>
            <a:r>
              <a:rPr lang="zh-TW" altLang="en-US" sz="1400" dirty="0"/>
              <a:t>第</a:t>
            </a:r>
            <a:r>
              <a:rPr lang="en-US" altLang="zh-TW" sz="1400" dirty="0"/>
              <a:t>1</a:t>
            </a:r>
            <a:r>
              <a:rPr lang="zh-TW" altLang="en-US" sz="1400" dirty="0"/>
              <a:t>項規定調取相關資料須以最重本刑</a:t>
            </a:r>
            <a:r>
              <a:rPr lang="en-US" altLang="zh-TW" sz="1400" dirty="0"/>
              <a:t>3</a:t>
            </a:r>
            <a:r>
              <a:rPr lang="zh-TW" altLang="en-US" sz="1400" dirty="0"/>
              <a:t>年以上有期徒刑之罪為限的限制。</a:t>
            </a:r>
            <a:endParaRPr lang="en-US" altLang="zh-TW" sz="1400" dirty="0"/>
          </a:p>
          <a:p>
            <a:endParaRPr lang="en-US" altLang="zh-TW" sz="1400" dirty="0"/>
          </a:p>
          <a:p>
            <a:r>
              <a:rPr lang="zh-TW" altLang="en-US" sz="1400" dirty="0"/>
              <a:t>＃第</a:t>
            </a:r>
            <a:r>
              <a:rPr lang="en-US" altLang="zh-TW" sz="1400" dirty="0"/>
              <a:t>18</a:t>
            </a:r>
            <a:r>
              <a:rPr lang="zh-TW" altLang="en-US" sz="1400" dirty="0"/>
              <a:t>條　實行跟蹤騷擾行為者，處</a:t>
            </a:r>
            <a:r>
              <a:rPr lang="en-US" altLang="zh-TW" sz="1400" dirty="0"/>
              <a:t>1</a:t>
            </a:r>
            <a:r>
              <a:rPr lang="zh-TW" altLang="en-US" sz="1400" dirty="0"/>
              <a:t>年以下有期徒刑、拘役或科或併科新臺幣</a:t>
            </a:r>
            <a:r>
              <a:rPr lang="en-US" altLang="zh-TW" sz="1400" dirty="0"/>
              <a:t>10</a:t>
            </a:r>
            <a:r>
              <a:rPr lang="zh-TW" altLang="en-US" sz="1400" dirty="0"/>
              <a:t>萬元以下罰金。</a:t>
            </a:r>
          </a:p>
          <a:p>
            <a:r>
              <a:rPr lang="zh-TW" altLang="en-US" sz="1400" dirty="0"/>
              <a:t>攜帶凶器或其他危險物品犯前項之罪者，處</a:t>
            </a:r>
            <a:r>
              <a:rPr lang="en-US" altLang="zh-TW" sz="1400" dirty="0"/>
              <a:t>5</a:t>
            </a:r>
            <a:r>
              <a:rPr lang="zh-TW" altLang="en-US" sz="1400" dirty="0"/>
              <a:t>年以下有期徒刑、拘役或科或併科新臺幣</a:t>
            </a:r>
            <a:r>
              <a:rPr lang="en-US" altLang="zh-TW" sz="1400" dirty="0"/>
              <a:t>50</a:t>
            </a:r>
            <a:r>
              <a:rPr lang="zh-TW" altLang="en-US" sz="1400" dirty="0"/>
              <a:t>萬元以下罰金。</a:t>
            </a:r>
          </a:p>
          <a:p>
            <a:r>
              <a:rPr lang="zh-TW" altLang="en-US" sz="1400" dirty="0"/>
              <a:t>第</a:t>
            </a:r>
            <a:r>
              <a:rPr lang="en-US" altLang="zh-TW" sz="1400" dirty="0"/>
              <a:t>1</a:t>
            </a:r>
            <a:r>
              <a:rPr lang="zh-TW" altLang="en-US" sz="1400" dirty="0"/>
              <a:t>項之罪，須告訴乃論。</a:t>
            </a:r>
          </a:p>
          <a:p>
            <a:r>
              <a:rPr lang="zh-TW" altLang="en-US" sz="1400" dirty="0"/>
              <a:t>檢察官偵查第</a:t>
            </a:r>
            <a:r>
              <a:rPr lang="en-US" altLang="zh-TW" sz="1400" dirty="0"/>
              <a:t>1</a:t>
            </a:r>
            <a:r>
              <a:rPr lang="zh-TW" altLang="en-US" sz="1400" dirty="0"/>
              <a:t>項之罪及司法警察官因調查犯罪情形、蒐集證據，認有調取通信紀錄及通訊使用者資料之必要時，不受通訊保障及監察法第</a:t>
            </a:r>
            <a:r>
              <a:rPr lang="en-US" altLang="zh-TW" sz="1400" dirty="0"/>
              <a:t>11</a:t>
            </a:r>
            <a:r>
              <a:rPr lang="zh-TW" altLang="en-US" sz="1400" dirty="0"/>
              <a:t>條之</a:t>
            </a:r>
            <a:r>
              <a:rPr lang="en-US" altLang="zh-TW" sz="1400" dirty="0"/>
              <a:t>1</a:t>
            </a:r>
            <a:r>
              <a:rPr lang="zh-TW" altLang="en-US" sz="1400" dirty="0"/>
              <a:t>第</a:t>
            </a:r>
            <a:r>
              <a:rPr lang="en-US" altLang="zh-TW" sz="1400" dirty="0"/>
              <a:t>1</a:t>
            </a:r>
            <a:r>
              <a:rPr lang="zh-TW" altLang="en-US" sz="1400" dirty="0"/>
              <a:t>項所定最重本刑</a:t>
            </a:r>
            <a:r>
              <a:rPr lang="en-US" altLang="zh-TW" sz="1400" dirty="0"/>
              <a:t>3</a:t>
            </a:r>
            <a:r>
              <a:rPr lang="zh-TW" altLang="en-US" sz="1400" dirty="0"/>
              <a:t>年以上有期徒刑之罪之限制。</a:t>
            </a:r>
            <a:endParaRPr lang="en-US" altLang="zh-TW" sz="1400" dirty="0"/>
          </a:p>
          <a:p>
            <a:endParaRPr lang="en-US" altLang="zh-TW" sz="1400" dirty="0"/>
          </a:p>
          <a:p>
            <a:r>
              <a:rPr lang="zh-TW" altLang="en-US" sz="1400" dirty="0"/>
              <a:t>＃第</a:t>
            </a:r>
            <a:r>
              <a:rPr lang="en-US" altLang="zh-TW" sz="1400" dirty="0"/>
              <a:t>19</a:t>
            </a:r>
            <a:r>
              <a:rPr lang="zh-TW" altLang="en-US" sz="1400" dirty="0"/>
              <a:t>條　違反法院依第</a:t>
            </a:r>
            <a:r>
              <a:rPr lang="en-US" altLang="zh-TW" sz="1400" dirty="0"/>
              <a:t>12</a:t>
            </a:r>
            <a:r>
              <a:rPr lang="zh-TW" altLang="en-US" sz="1400" dirty="0"/>
              <a:t>條第</a:t>
            </a:r>
            <a:r>
              <a:rPr lang="en-US" altLang="zh-TW" sz="1400" dirty="0"/>
              <a:t>1</a:t>
            </a:r>
            <a:r>
              <a:rPr lang="zh-TW" altLang="en-US" sz="1400" dirty="0"/>
              <a:t>項第</a:t>
            </a:r>
            <a:r>
              <a:rPr lang="en-US" altLang="zh-TW" sz="1400" dirty="0"/>
              <a:t>1</a:t>
            </a:r>
            <a:r>
              <a:rPr lang="zh-TW" altLang="en-US" sz="1400" dirty="0"/>
              <a:t>款至第</a:t>
            </a:r>
            <a:r>
              <a:rPr lang="en-US" altLang="zh-TW" sz="1400" dirty="0"/>
              <a:t>3</a:t>
            </a:r>
            <a:r>
              <a:rPr lang="zh-TW" altLang="en-US" sz="1400" dirty="0"/>
              <a:t>款所為之保護令者，處</a:t>
            </a:r>
            <a:r>
              <a:rPr lang="en-US" altLang="zh-TW" sz="1400" dirty="0"/>
              <a:t>3</a:t>
            </a:r>
            <a:r>
              <a:rPr lang="zh-TW" altLang="en-US" sz="1400" dirty="0"/>
              <a:t>年以下有期徒刑、拘役或科或併科新臺幣</a:t>
            </a:r>
            <a:r>
              <a:rPr lang="en-US" altLang="zh-TW" sz="1400" dirty="0"/>
              <a:t>30</a:t>
            </a:r>
            <a:r>
              <a:rPr lang="zh-TW" altLang="en-US" sz="1400" dirty="0"/>
              <a:t>萬元以下罰金。</a:t>
            </a:r>
          </a:p>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37117F-5B54-4A28-B3E4-4B5DA867397C}"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166915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74650" y="385763"/>
            <a:ext cx="7769225" cy="4370387"/>
          </a:xfrm>
        </p:spPr>
      </p:sp>
      <p:sp>
        <p:nvSpPr>
          <p:cNvPr id="3" name="備忘稿版面配置區 2"/>
          <p:cNvSpPr>
            <a:spLocks noGrp="1"/>
          </p:cNvSpPr>
          <p:nvPr>
            <p:ph type="body" idx="1"/>
          </p:nvPr>
        </p:nvSpPr>
        <p:spPr>
          <a:xfrm>
            <a:off x="469781" y="4856336"/>
            <a:ext cx="5995539" cy="4247515"/>
          </a:xfrm>
        </p:spPr>
        <p:txBody>
          <a:bodyPr/>
          <a:lstStyle/>
          <a:p>
            <a:pPr marL="512828" indent="-499965" algn="just" defTabSz="922911">
              <a:spcBef>
                <a:spcPts val="0"/>
              </a:spcBef>
              <a:defRPr/>
            </a:pP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編號</a:t>
            </a:r>
            <a:r>
              <a:rPr lang="en-US" altLang="zh-TW" sz="1900" dirty="0">
                <a:latin typeface="標楷體" panose="03000509000000000000" pitchFamily="65" charset="-120"/>
                <a:ea typeface="標楷體" panose="03000509000000000000" pitchFamily="65" charset="-120"/>
              </a:rPr>
              <a:t>43)</a:t>
            </a: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一、本案為本局婦幼隊所於</a:t>
            </a:r>
            <a:r>
              <a:rPr lang="en-US" altLang="zh-TW" sz="1900" dirty="0">
                <a:latin typeface="標楷體" panose="03000509000000000000" pitchFamily="65" charset="-120"/>
                <a:ea typeface="標楷體" panose="03000509000000000000" pitchFamily="65" charset="-120"/>
              </a:rPr>
              <a:t>10</a:t>
            </a:r>
            <a:r>
              <a:rPr lang="zh-TW" altLang="en-US"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14</a:t>
            </a:r>
            <a:r>
              <a:rPr lang="zh-TW" altLang="en-US" sz="1900" dirty="0">
                <a:latin typeface="標楷體" panose="03000509000000000000" pitchFamily="65" charset="-120"/>
                <a:ea typeface="標楷體" panose="03000509000000000000" pitchFamily="65" charset="-120"/>
              </a:rPr>
              <a:t>日受理民眾遭跟蹤騷擾案，依單一窗口規定通報第三分局南門所續辦。</a:t>
            </a:r>
            <a:endParaRPr lang="en-US" altLang="zh-TW" sz="1900" dirty="0">
              <a:latin typeface="標楷體" panose="03000509000000000000" pitchFamily="65" charset="-120"/>
              <a:ea typeface="標楷體" panose="03000509000000000000" pitchFamily="65" charset="-120"/>
            </a:endParaRPr>
          </a:p>
          <a:p>
            <a:pPr marL="512828" marR="0" indent="-499965" algn="just" defTabSz="922911" latinLnBrk="0">
              <a:lnSpc>
                <a:spcPct val="100000"/>
              </a:lnSpc>
              <a:spcBef>
                <a:spcPts val="0"/>
              </a:spcBef>
              <a:buClrTx/>
              <a:buSzTx/>
              <a:buFontTx/>
              <a:buNone/>
              <a:tabLst/>
              <a:defRPr/>
            </a:pPr>
            <a:r>
              <a:rPr lang="zh-TW" altLang="en-US" sz="1900" dirty="0">
                <a:latin typeface="標楷體" panose="03000509000000000000" pitchFamily="65" charset="-120"/>
                <a:ea typeface="標楷體" panose="03000509000000000000" pitchFamily="65" charset="-120"/>
              </a:rPr>
              <a:t>二、</a:t>
            </a:r>
            <a:r>
              <a:rPr lang="zh-TW" altLang="zh-TW" sz="1900" dirty="0">
                <a:latin typeface="標楷體" panose="03000509000000000000" pitchFamily="65" charset="-120"/>
                <a:ea typeface="標楷體" panose="03000509000000000000" pitchFamily="65" charset="-120"/>
              </a:rPr>
              <a:t>被害人為國道客運司機，稱遭行為人（乘客）從</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日起至</a:t>
            </a:r>
            <a:r>
              <a:rPr lang="en-US" altLang="zh-TW" sz="1900" dirty="0">
                <a:latin typeface="標楷體" panose="03000509000000000000" pitchFamily="65" charset="-120"/>
                <a:ea typeface="標楷體" panose="03000509000000000000" pitchFamily="65" charset="-120"/>
              </a:rPr>
              <a:t>10</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13</a:t>
            </a:r>
            <a:r>
              <a:rPr lang="zh-TW" altLang="zh-TW" sz="1900" dirty="0">
                <a:latin typeface="標楷體" panose="03000509000000000000" pitchFamily="65" charset="-120"/>
                <a:ea typeface="標楷體" panose="03000509000000000000" pitchFamily="65" charset="-120"/>
              </a:rPr>
              <a:t>日，以駕駛自小客車跟蹤其駕駛之國道客運及於下班後開車尾隨之方式跟蹤騷擾，據被害人筆錄稱每月上班約</a:t>
            </a:r>
            <a:r>
              <a:rPr lang="en-US" altLang="zh-TW" sz="1900" dirty="0">
                <a:latin typeface="標楷體" panose="03000509000000000000" pitchFamily="65" charset="-120"/>
                <a:ea typeface="標楷體" panose="03000509000000000000" pitchFamily="65" charset="-120"/>
              </a:rPr>
              <a:t>20</a:t>
            </a:r>
            <a:r>
              <a:rPr lang="zh-TW" altLang="zh-TW" sz="1900" dirty="0">
                <a:latin typeface="標楷體" panose="03000509000000000000" pitchFamily="65" charset="-120"/>
                <a:ea typeface="標楷體" panose="03000509000000000000" pitchFamily="65" charset="-120"/>
              </a:rPr>
              <a:t>日，每天都可以發現</a:t>
            </a:r>
            <a:r>
              <a:rPr lang="en-US" altLang="zh-TW" sz="1900" dirty="0">
                <a:latin typeface="標楷體" panose="03000509000000000000" pitchFamily="65" charset="-120"/>
                <a:ea typeface="標楷體" panose="03000509000000000000" pitchFamily="65" charset="-120"/>
              </a:rPr>
              <a:t>1-2</a:t>
            </a:r>
            <a:r>
              <a:rPr lang="zh-TW" altLang="zh-TW" sz="1900" dirty="0">
                <a:latin typeface="標楷體" panose="03000509000000000000" pitchFamily="65" charset="-120"/>
                <a:ea typeface="標楷體" panose="03000509000000000000" pitchFamily="65" charset="-120"/>
              </a:rPr>
              <a:t>次跟蹤行為，嚴重影響被害人日常生活，致心生畏怖，遂至本隊報案。</a:t>
            </a:r>
            <a:endParaRPr lang="en-US" altLang="zh-TW" sz="1900" dirty="0">
              <a:latin typeface="標楷體" panose="03000509000000000000" pitchFamily="65" charset="-120"/>
              <a:ea typeface="標楷體" panose="03000509000000000000" pitchFamily="65" charset="-120"/>
            </a:endParaRP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三、</a:t>
            </a:r>
            <a:r>
              <a:rPr lang="zh-TW" altLang="zh-TW" sz="1900" dirty="0">
                <a:latin typeface="標楷體" panose="03000509000000000000" pitchFamily="65" charset="-120"/>
                <a:ea typeface="標楷體" panose="03000509000000000000" pitchFamily="65" charset="-120"/>
              </a:rPr>
              <a:t>經本局</a:t>
            </a:r>
            <a:r>
              <a:rPr lang="zh-TW" altLang="en-US" sz="1900" dirty="0">
                <a:latin typeface="標楷體" panose="03000509000000000000" pitchFamily="65" charset="-120"/>
                <a:ea typeface="標楷體" panose="03000509000000000000" pitchFamily="65" charset="-120"/>
              </a:rPr>
              <a:t>婦幼隊</a:t>
            </a:r>
            <a:r>
              <a:rPr lang="zh-TW" altLang="zh-TW" sz="1900" dirty="0">
                <a:latin typeface="標楷體" panose="03000509000000000000" pitchFamily="65" charset="-120"/>
                <a:ea typeface="標楷體" panose="03000509000000000000" pitchFamily="65" charset="-120"/>
              </a:rPr>
              <a:t>依規定受理、製作筆錄，並完成跟騷案通報</a:t>
            </a:r>
            <a:r>
              <a:rPr lang="zh-TW" altLang="en-US" sz="1900" dirty="0">
                <a:latin typeface="標楷體" panose="03000509000000000000" pitchFamily="65" charset="-120"/>
                <a:ea typeface="標楷體" panose="03000509000000000000" pitchFamily="65" charset="-120"/>
              </a:rPr>
              <a:t>並依單一窗口規定移轉第三分局南門所續辦</a:t>
            </a:r>
            <a:r>
              <a:rPr lang="zh-TW" altLang="zh-TW" sz="1900" dirty="0">
                <a:latin typeface="標楷體" panose="03000509000000000000" pitchFamily="65" charset="-120"/>
                <a:ea typeface="標楷體" panose="03000509000000000000" pitchFamily="65" charset="-120"/>
              </a:rPr>
              <a:t>。</a:t>
            </a:r>
            <a:endParaRPr lang="en-US" altLang="zh-TW" sz="19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0"/>
          </p:nvPr>
        </p:nvSpPr>
        <p:spPr/>
        <p:txBody>
          <a:bodyPr/>
          <a:lstStyle/>
          <a:p>
            <a:pPr>
              <a:defRPr/>
            </a:pPr>
            <a:fld id="{38157849-48E4-4148-8A2B-BA4A1D452B82}" type="slidenum">
              <a:rPr lang="en-US" altLang="zh-TW" smtClean="0"/>
              <a:pPr>
                <a:defRPr/>
              </a:pPr>
              <a:t>11</a:t>
            </a:fld>
            <a:endParaRPr lang="en-US" altLang="zh-TW" dirty="0"/>
          </a:p>
        </p:txBody>
      </p:sp>
    </p:spTree>
    <p:extLst>
      <p:ext uri="{BB962C8B-B14F-4D97-AF65-F5344CB8AC3E}">
        <p14:creationId xmlns:p14="http://schemas.microsoft.com/office/powerpoint/2010/main" val="2162095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74650" y="385763"/>
            <a:ext cx="7769225" cy="4370387"/>
          </a:xfrm>
        </p:spPr>
      </p:sp>
      <p:sp>
        <p:nvSpPr>
          <p:cNvPr id="3" name="備忘稿版面配置區 2"/>
          <p:cNvSpPr>
            <a:spLocks noGrp="1"/>
          </p:cNvSpPr>
          <p:nvPr>
            <p:ph type="body" idx="1"/>
          </p:nvPr>
        </p:nvSpPr>
        <p:spPr>
          <a:xfrm>
            <a:off x="469781" y="4856336"/>
            <a:ext cx="5995539" cy="4247515"/>
          </a:xfrm>
        </p:spPr>
        <p:txBody>
          <a:bodyPr/>
          <a:lstStyle/>
          <a:p>
            <a:pPr marL="512828" indent="-499965" algn="just" defTabSz="922911">
              <a:spcBef>
                <a:spcPts val="0"/>
              </a:spcBef>
              <a:defRPr/>
            </a:pP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編號</a:t>
            </a:r>
            <a:r>
              <a:rPr lang="en-US" altLang="zh-TW" sz="1900" dirty="0">
                <a:latin typeface="標楷體" panose="03000509000000000000" pitchFamily="65" charset="-120"/>
                <a:ea typeface="標楷體" panose="03000509000000000000" pitchFamily="65" charset="-120"/>
              </a:rPr>
              <a:t>43)</a:t>
            </a: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一、本案為本局婦幼隊所於</a:t>
            </a:r>
            <a:r>
              <a:rPr lang="en-US" altLang="zh-TW" sz="1900" dirty="0">
                <a:latin typeface="標楷體" panose="03000509000000000000" pitchFamily="65" charset="-120"/>
                <a:ea typeface="標楷體" panose="03000509000000000000" pitchFamily="65" charset="-120"/>
              </a:rPr>
              <a:t>10</a:t>
            </a:r>
            <a:r>
              <a:rPr lang="zh-TW" altLang="en-US"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14</a:t>
            </a:r>
            <a:r>
              <a:rPr lang="zh-TW" altLang="en-US" sz="1900" dirty="0">
                <a:latin typeface="標楷體" panose="03000509000000000000" pitchFamily="65" charset="-120"/>
                <a:ea typeface="標楷體" panose="03000509000000000000" pitchFamily="65" charset="-120"/>
              </a:rPr>
              <a:t>日受理民眾遭跟蹤騷擾案，依單一窗口規定通報第三分局南門所續辦。</a:t>
            </a:r>
            <a:endParaRPr lang="en-US" altLang="zh-TW" sz="1900" dirty="0">
              <a:latin typeface="標楷體" panose="03000509000000000000" pitchFamily="65" charset="-120"/>
              <a:ea typeface="標楷體" panose="03000509000000000000" pitchFamily="65" charset="-120"/>
            </a:endParaRPr>
          </a:p>
          <a:p>
            <a:pPr marL="512828" marR="0" indent="-499965" algn="just" defTabSz="922911" latinLnBrk="0">
              <a:lnSpc>
                <a:spcPct val="100000"/>
              </a:lnSpc>
              <a:spcBef>
                <a:spcPts val="0"/>
              </a:spcBef>
              <a:buClrTx/>
              <a:buSzTx/>
              <a:buFontTx/>
              <a:buNone/>
              <a:tabLst/>
              <a:defRPr/>
            </a:pPr>
            <a:r>
              <a:rPr lang="zh-TW" altLang="en-US" sz="1900" dirty="0">
                <a:latin typeface="標楷體" panose="03000509000000000000" pitchFamily="65" charset="-120"/>
                <a:ea typeface="標楷體" panose="03000509000000000000" pitchFamily="65" charset="-120"/>
              </a:rPr>
              <a:t>二、</a:t>
            </a:r>
            <a:r>
              <a:rPr lang="zh-TW" altLang="zh-TW" sz="1900" dirty="0">
                <a:latin typeface="標楷體" panose="03000509000000000000" pitchFamily="65" charset="-120"/>
                <a:ea typeface="標楷體" panose="03000509000000000000" pitchFamily="65" charset="-120"/>
              </a:rPr>
              <a:t>被害人為國道客運司機，稱遭行為人（乘客）從</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日起至</a:t>
            </a:r>
            <a:r>
              <a:rPr lang="en-US" altLang="zh-TW" sz="1900" dirty="0">
                <a:latin typeface="標楷體" panose="03000509000000000000" pitchFamily="65" charset="-120"/>
                <a:ea typeface="標楷體" panose="03000509000000000000" pitchFamily="65" charset="-120"/>
              </a:rPr>
              <a:t>10</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13</a:t>
            </a:r>
            <a:r>
              <a:rPr lang="zh-TW" altLang="zh-TW" sz="1900" dirty="0">
                <a:latin typeface="標楷體" panose="03000509000000000000" pitchFamily="65" charset="-120"/>
                <a:ea typeface="標楷體" panose="03000509000000000000" pitchFamily="65" charset="-120"/>
              </a:rPr>
              <a:t>日，以駕駛自小客車跟蹤其駕駛之國道客運及於下班後開車尾隨之方式跟蹤騷擾，據被害人筆錄稱每月上班約</a:t>
            </a:r>
            <a:r>
              <a:rPr lang="en-US" altLang="zh-TW" sz="1900" dirty="0">
                <a:latin typeface="標楷體" panose="03000509000000000000" pitchFamily="65" charset="-120"/>
                <a:ea typeface="標楷體" panose="03000509000000000000" pitchFamily="65" charset="-120"/>
              </a:rPr>
              <a:t>20</a:t>
            </a:r>
            <a:r>
              <a:rPr lang="zh-TW" altLang="zh-TW" sz="1900" dirty="0">
                <a:latin typeface="標楷體" panose="03000509000000000000" pitchFamily="65" charset="-120"/>
                <a:ea typeface="標楷體" panose="03000509000000000000" pitchFamily="65" charset="-120"/>
              </a:rPr>
              <a:t>日，每天都可以發現</a:t>
            </a:r>
            <a:r>
              <a:rPr lang="en-US" altLang="zh-TW" sz="1900" dirty="0">
                <a:latin typeface="標楷體" panose="03000509000000000000" pitchFamily="65" charset="-120"/>
                <a:ea typeface="標楷體" panose="03000509000000000000" pitchFamily="65" charset="-120"/>
              </a:rPr>
              <a:t>1-2</a:t>
            </a:r>
            <a:r>
              <a:rPr lang="zh-TW" altLang="zh-TW" sz="1900" dirty="0">
                <a:latin typeface="標楷體" panose="03000509000000000000" pitchFamily="65" charset="-120"/>
                <a:ea typeface="標楷體" panose="03000509000000000000" pitchFamily="65" charset="-120"/>
              </a:rPr>
              <a:t>次跟蹤行為，嚴重影響被害人日常生活，致心生畏怖，遂至本隊報案。</a:t>
            </a:r>
            <a:endParaRPr lang="en-US" altLang="zh-TW" sz="1900" dirty="0">
              <a:latin typeface="標楷體" panose="03000509000000000000" pitchFamily="65" charset="-120"/>
              <a:ea typeface="標楷體" panose="03000509000000000000" pitchFamily="65" charset="-120"/>
            </a:endParaRP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三、</a:t>
            </a:r>
            <a:r>
              <a:rPr lang="zh-TW" altLang="zh-TW" sz="1900" dirty="0">
                <a:latin typeface="標楷體" panose="03000509000000000000" pitchFamily="65" charset="-120"/>
                <a:ea typeface="標楷體" panose="03000509000000000000" pitchFamily="65" charset="-120"/>
              </a:rPr>
              <a:t>經本局</a:t>
            </a:r>
            <a:r>
              <a:rPr lang="zh-TW" altLang="en-US" sz="1900" dirty="0">
                <a:latin typeface="標楷體" panose="03000509000000000000" pitchFamily="65" charset="-120"/>
                <a:ea typeface="標楷體" panose="03000509000000000000" pitchFamily="65" charset="-120"/>
              </a:rPr>
              <a:t>婦幼隊</a:t>
            </a:r>
            <a:r>
              <a:rPr lang="zh-TW" altLang="zh-TW" sz="1900" dirty="0">
                <a:latin typeface="標楷體" panose="03000509000000000000" pitchFamily="65" charset="-120"/>
                <a:ea typeface="標楷體" panose="03000509000000000000" pitchFamily="65" charset="-120"/>
              </a:rPr>
              <a:t>依規定受理、製作筆錄，並完成跟騷案通報</a:t>
            </a:r>
            <a:r>
              <a:rPr lang="zh-TW" altLang="en-US" sz="1900" dirty="0">
                <a:latin typeface="標楷體" panose="03000509000000000000" pitchFamily="65" charset="-120"/>
                <a:ea typeface="標楷體" panose="03000509000000000000" pitchFamily="65" charset="-120"/>
              </a:rPr>
              <a:t>並依單一窗口規定移轉第三分局南門所續辦</a:t>
            </a:r>
            <a:r>
              <a:rPr lang="zh-TW" altLang="zh-TW" sz="1900" dirty="0">
                <a:latin typeface="標楷體" panose="03000509000000000000" pitchFamily="65" charset="-120"/>
                <a:ea typeface="標楷體" panose="03000509000000000000" pitchFamily="65" charset="-120"/>
              </a:rPr>
              <a:t>。</a:t>
            </a:r>
            <a:endParaRPr lang="en-US" altLang="zh-TW" sz="19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157849-48E4-4148-8A2B-BA4A1D452B82}"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279362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74650" y="385763"/>
            <a:ext cx="7769225" cy="4370387"/>
          </a:xfrm>
        </p:spPr>
      </p:sp>
      <p:sp>
        <p:nvSpPr>
          <p:cNvPr id="3" name="備忘稿版面配置區 2"/>
          <p:cNvSpPr>
            <a:spLocks noGrp="1"/>
          </p:cNvSpPr>
          <p:nvPr>
            <p:ph type="body" idx="1"/>
          </p:nvPr>
        </p:nvSpPr>
        <p:spPr>
          <a:xfrm>
            <a:off x="469781" y="4856336"/>
            <a:ext cx="5995539" cy="4247515"/>
          </a:xfrm>
        </p:spPr>
        <p:txBody>
          <a:bodyPr/>
          <a:lstStyle/>
          <a:p>
            <a:pPr marL="512828" indent="-499965" algn="just" defTabSz="922911">
              <a:spcBef>
                <a:spcPts val="0"/>
              </a:spcBef>
              <a:defRPr/>
            </a:pP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編號</a:t>
            </a:r>
            <a:r>
              <a:rPr lang="en-US" altLang="zh-TW" sz="1900" dirty="0">
                <a:latin typeface="標楷體" panose="03000509000000000000" pitchFamily="65" charset="-120"/>
                <a:ea typeface="標楷體" panose="03000509000000000000" pitchFamily="65" charset="-120"/>
              </a:rPr>
              <a:t>43)</a:t>
            </a: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一、本案為本局婦幼隊所於</a:t>
            </a:r>
            <a:r>
              <a:rPr lang="en-US" altLang="zh-TW" sz="1900" dirty="0">
                <a:latin typeface="標楷體" panose="03000509000000000000" pitchFamily="65" charset="-120"/>
                <a:ea typeface="標楷體" panose="03000509000000000000" pitchFamily="65" charset="-120"/>
              </a:rPr>
              <a:t>10</a:t>
            </a:r>
            <a:r>
              <a:rPr lang="zh-TW" altLang="en-US"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14</a:t>
            </a:r>
            <a:r>
              <a:rPr lang="zh-TW" altLang="en-US" sz="1900" dirty="0">
                <a:latin typeface="標楷體" panose="03000509000000000000" pitchFamily="65" charset="-120"/>
                <a:ea typeface="標楷體" panose="03000509000000000000" pitchFamily="65" charset="-120"/>
              </a:rPr>
              <a:t>日受理民眾遭跟蹤騷擾案，依單一窗口規定通報第三分局南門所續辦。</a:t>
            </a:r>
            <a:endParaRPr lang="en-US" altLang="zh-TW" sz="1900" dirty="0">
              <a:latin typeface="標楷體" panose="03000509000000000000" pitchFamily="65" charset="-120"/>
              <a:ea typeface="標楷體" panose="03000509000000000000" pitchFamily="65" charset="-120"/>
            </a:endParaRPr>
          </a:p>
          <a:p>
            <a:pPr marL="512828" marR="0" indent="-499965" algn="just" defTabSz="922911" latinLnBrk="0">
              <a:lnSpc>
                <a:spcPct val="100000"/>
              </a:lnSpc>
              <a:spcBef>
                <a:spcPts val="0"/>
              </a:spcBef>
              <a:buClrTx/>
              <a:buSzTx/>
              <a:buFontTx/>
              <a:buNone/>
              <a:tabLst/>
              <a:defRPr/>
            </a:pPr>
            <a:r>
              <a:rPr lang="zh-TW" altLang="en-US" sz="1900" dirty="0">
                <a:latin typeface="標楷體" panose="03000509000000000000" pitchFamily="65" charset="-120"/>
                <a:ea typeface="標楷體" panose="03000509000000000000" pitchFamily="65" charset="-120"/>
              </a:rPr>
              <a:t>二、</a:t>
            </a:r>
            <a:r>
              <a:rPr lang="zh-TW" altLang="zh-TW" sz="1900" dirty="0">
                <a:latin typeface="標楷體" panose="03000509000000000000" pitchFamily="65" charset="-120"/>
                <a:ea typeface="標楷體" panose="03000509000000000000" pitchFamily="65" charset="-120"/>
              </a:rPr>
              <a:t>被害人為國道客運司機，稱遭行為人（乘客）從</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日起至</a:t>
            </a:r>
            <a:r>
              <a:rPr lang="en-US" altLang="zh-TW" sz="1900" dirty="0">
                <a:latin typeface="標楷體" panose="03000509000000000000" pitchFamily="65" charset="-120"/>
                <a:ea typeface="標楷體" panose="03000509000000000000" pitchFamily="65" charset="-120"/>
              </a:rPr>
              <a:t>10</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13</a:t>
            </a:r>
            <a:r>
              <a:rPr lang="zh-TW" altLang="zh-TW" sz="1900" dirty="0">
                <a:latin typeface="標楷體" panose="03000509000000000000" pitchFamily="65" charset="-120"/>
                <a:ea typeface="標楷體" panose="03000509000000000000" pitchFamily="65" charset="-120"/>
              </a:rPr>
              <a:t>日，以駕駛自小客車跟蹤其駕駛之國道客運及於下班後開車尾隨之方式跟蹤騷擾，據被害人筆錄稱每月上班約</a:t>
            </a:r>
            <a:r>
              <a:rPr lang="en-US" altLang="zh-TW" sz="1900" dirty="0">
                <a:latin typeface="標楷體" panose="03000509000000000000" pitchFamily="65" charset="-120"/>
                <a:ea typeface="標楷體" panose="03000509000000000000" pitchFamily="65" charset="-120"/>
              </a:rPr>
              <a:t>20</a:t>
            </a:r>
            <a:r>
              <a:rPr lang="zh-TW" altLang="zh-TW" sz="1900" dirty="0">
                <a:latin typeface="標楷體" panose="03000509000000000000" pitchFamily="65" charset="-120"/>
                <a:ea typeface="標楷體" panose="03000509000000000000" pitchFamily="65" charset="-120"/>
              </a:rPr>
              <a:t>日，每天都可以發現</a:t>
            </a:r>
            <a:r>
              <a:rPr lang="en-US" altLang="zh-TW" sz="1900" dirty="0">
                <a:latin typeface="標楷體" panose="03000509000000000000" pitchFamily="65" charset="-120"/>
                <a:ea typeface="標楷體" panose="03000509000000000000" pitchFamily="65" charset="-120"/>
              </a:rPr>
              <a:t>1-2</a:t>
            </a:r>
            <a:r>
              <a:rPr lang="zh-TW" altLang="zh-TW" sz="1900" dirty="0">
                <a:latin typeface="標楷體" panose="03000509000000000000" pitchFamily="65" charset="-120"/>
                <a:ea typeface="標楷體" panose="03000509000000000000" pitchFamily="65" charset="-120"/>
              </a:rPr>
              <a:t>次跟蹤行為，嚴重影響被害人日常生活，致心生畏怖，遂至本隊報案。</a:t>
            </a:r>
            <a:endParaRPr lang="en-US" altLang="zh-TW" sz="1900" dirty="0">
              <a:latin typeface="標楷體" panose="03000509000000000000" pitchFamily="65" charset="-120"/>
              <a:ea typeface="標楷體" panose="03000509000000000000" pitchFamily="65" charset="-120"/>
            </a:endParaRP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三、</a:t>
            </a:r>
            <a:r>
              <a:rPr lang="zh-TW" altLang="zh-TW" sz="1900" dirty="0">
                <a:latin typeface="標楷體" panose="03000509000000000000" pitchFamily="65" charset="-120"/>
                <a:ea typeface="標楷體" panose="03000509000000000000" pitchFamily="65" charset="-120"/>
              </a:rPr>
              <a:t>經本局</a:t>
            </a:r>
            <a:r>
              <a:rPr lang="zh-TW" altLang="en-US" sz="1900" dirty="0">
                <a:latin typeface="標楷體" panose="03000509000000000000" pitchFamily="65" charset="-120"/>
                <a:ea typeface="標楷體" panose="03000509000000000000" pitchFamily="65" charset="-120"/>
              </a:rPr>
              <a:t>婦幼隊</a:t>
            </a:r>
            <a:r>
              <a:rPr lang="zh-TW" altLang="zh-TW" sz="1900" dirty="0">
                <a:latin typeface="標楷體" panose="03000509000000000000" pitchFamily="65" charset="-120"/>
                <a:ea typeface="標楷體" panose="03000509000000000000" pitchFamily="65" charset="-120"/>
              </a:rPr>
              <a:t>依規定受理、製作筆錄，並完成跟騷案通報</a:t>
            </a:r>
            <a:r>
              <a:rPr lang="zh-TW" altLang="en-US" sz="1900" dirty="0">
                <a:latin typeface="標楷體" panose="03000509000000000000" pitchFamily="65" charset="-120"/>
                <a:ea typeface="標楷體" panose="03000509000000000000" pitchFamily="65" charset="-120"/>
              </a:rPr>
              <a:t>並依單一窗口規定移轉第三分局南門所續辦</a:t>
            </a:r>
            <a:r>
              <a:rPr lang="zh-TW" altLang="zh-TW" sz="1900" dirty="0">
                <a:latin typeface="標楷體" panose="03000509000000000000" pitchFamily="65" charset="-120"/>
                <a:ea typeface="標楷體" panose="03000509000000000000" pitchFamily="65" charset="-120"/>
              </a:rPr>
              <a:t>。</a:t>
            </a:r>
            <a:endParaRPr lang="en-US" altLang="zh-TW" sz="19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157849-48E4-4148-8A2B-BA4A1D452B82}"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37362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74650" y="385763"/>
            <a:ext cx="7769225" cy="4370387"/>
          </a:xfrm>
        </p:spPr>
      </p:sp>
      <p:sp>
        <p:nvSpPr>
          <p:cNvPr id="3" name="備忘稿版面配置區 2"/>
          <p:cNvSpPr>
            <a:spLocks noGrp="1"/>
          </p:cNvSpPr>
          <p:nvPr>
            <p:ph type="body" idx="1"/>
          </p:nvPr>
        </p:nvSpPr>
        <p:spPr>
          <a:xfrm>
            <a:off x="469781" y="4856336"/>
            <a:ext cx="5995539" cy="4247515"/>
          </a:xfrm>
        </p:spPr>
        <p:txBody>
          <a:bodyPr/>
          <a:lstStyle/>
          <a:p>
            <a:pPr marL="512828" indent="-499965" algn="just" defTabSz="922911">
              <a:spcBef>
                <a:spcPts val="0"/>
              </a:spcBef>
              <a:defRPr/>
            </a:pPr>
            <a:r>
              <a:rPr lang="en-US" altLang="zh-TW" sz="1900" dirty="0">
                <a:latin typeface="標楷體" panose="03000509000000000000" pitchFamily="65" charset="-120"/>
                <a:ea typeface="標楷體" panose="03000509000000000000" pitchFamily="65" charset="-120"/>
              </a:rPr>
              <a:t>(</a:t>
            </a:r>
            <a:r>
              <a:rPr lang="zh-TW" altLang="en-US" sz="1900" dirty="0">
                <a:latin typeface="標楷體" panose="03000509000000000000" pitchFamily="65" charset="-120"/>
                <a:ea typeface="標楷體" panose="03000509000000000000" pitchFamily="65" charset="-120"/>
              </a:rPr>
              <a:t>編號</a:t>
            </a:r>
            <a:r>
              <a:rPr lang="en-US" altLang="zh-TW" sz="1900" dirty="0">
                <a:latin typeface="標楷體" panose="03000509000000000000" pitchFamily="65" charset="-120"/>
                <a:ea typeface="標楷體" panose="03000509000000000000" pitchFamily="65" charset="-120"/>
              </a:rPr>
              <a:t>43)</a:t>
            </a: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一、本案為本局婦幼隊所於</a:t>
            </a:r>
            <a:r>
              <a:rPr lang="en-US" altLang="zh-TW" sz="1900" dirty="0">
                <a:latin typeface="標楷體" panose="03000509000000000000" pitchFamily="65" charset="-120"/>
                <a:ea typeface="標楷體" panose="03000509000000000000" pitchFamily="65" charset="-120"/>
              </a:rPr>
              <a:t>10</a:t>
            </a:r>
            <a:r>
              <a:rPr lang="zh-TW" altLang="en-US"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14</a:t>
            </a:r>
            <a:r>
              <a:rPr lang="zh-TW" altLang="en-US" sz="1900" dirty="0">
                <a:latin typeface="標楷體" panose="03000509000000000000" pitchFamily="65" charset="-120"/>
                <a:ea typeface="標楷體" panose="03000509000000000000" pitchFamily="65" charset="-120"/>
              </a:rPr>
              <a:t>日受理民眾遭跟蹤騷擾案，依單一窗口規定通報第三分局南門所續辦。</a:t>
            </a:r>
            <a:endParaRPr lang="en-US" altLang="zh-TW" sz="1900" dirty="0">
              <a:latin typeface="標楷體" panose="03000509000000000000" pitchFamily="65" charset="-120"/>
              <a:ea typeface="標楷體" panose="03000509000000000000" pitchFamily="65" charset="-120"/>
            </a:endParaRPr>
          </a:p>
          <a:p>
            <a:pPr marL="512828" marR="0" indent="-499965" algn="just" defTabSz="922911" latinLnBrk="0">
              <a:lnSpc>
                <a:spcPct val="100000"/>
              </a:lnSpc>
              <a:spcBef>
                <a:spcPts val="0"/>
              </a:spcBef>
              <a:buClrTx/>
              <a:buSzTx/>
              <a:buFontTx/>
              <a:buNone/>
              <a:tabLst/>
              <a:defRPr/>
            </a:pPr>
            <a:r>
              <a:rPr lang="zh-TW" altLang="en-US" sz="1900" dirty="0">
                <a:latin typeface="標楷體" panose="03000509000000000000" pitchFamily="65" charset="-120"/>
                <a:ea typeface="標楷體" panose="03000509000000000000" pitchFamily="65" charset="-120"/>
              </a:rPr>
              <a:t>二、</a:t>
            </a:r>
            <a:r>
              <a:rPr lang="zh-TW" altLang="zh-TW" sz="1900" dirty="0">
                <a:latin typeface="標楷體" panose="03000509000000000000" pitchFamily="65" charset="-120"/>
                <a:ea typeface="標楷體" panose="03000509000000000000" pitchFamily="65" charset="-120"/>
              </a:rPr>
              <a:t>被害人為國道客運司機，稱遭行為人（乘客）從</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9</a:t>
            </a:r>
            <a:r>
              <a:rPr lang="zh-TW" altLang="zh-TW" sz="1900" dirty="0">
                <a:latin typeface="標楷體" panose="03000509000000000000" pitchFamily="65" charset="-120"/>
                <a:ea typeface="標楷體" panose="03000509000000000000" pitchFamily="65" charset="-120"/>
              </a:rPr>
              <a:t>日起至</a:t>
            </a:r>
            <a:r>
              <a:rPr lang="en-US" altLang="zh-TW" sz="1900" dirty="0">
                <a:latin typeface="標楷體" panose="03000509000000000000" pitchFamily="65" charset="-120"/>
                <a:ea typeface="標楷體" panose="03000509000000000000" pitchFamily="65" charset="-120"/>
              </a:rPr>
              <a:t>10</a:t>
            </a:r>
            <a:r>
              <a:rPr lang="zh-TW" altLang="zh-TW" sz="1900" dirty="0">
                <a:latin typeface="標楷體" panose="03000509000000000000" pitchFamily="65" charset="-120"/>
                <a:ea typeface="標楷體" panose="03000509000000000000" pitchFamily="65" charset="-120"/>
              </a:rPr>
              <a:t>月</a:t>
            </a:r>
            <a:r>
              <a:rPr lang="en-US" altLang="zh-TW" sz="1900" dirty="0">
                <a:latin typeface="標楷體" panose="03000509000000000000" pitchFamily="65" charset="-120"/>
                <a:ea typeface="標楷體" panose="03000509000000000000" pitchFamily="65" charset="-120"/>
              </a:rPr>
              <a:t>13</a:t>
            </a:r>
            <a:r>
              <a:rPr lang="zh-TW" altLang="zh-TW" sz="1900" dirty="0">
                <a:latin typeface="標楷體" panose="03000509000000000000" pitchFamily="65" charset="-120"/>
                <a:ea typeface="標楷體" panose="03000509000000000000" pitchFamily="65" charset="-120"/>
              </a:rPr>
              <a:t>日，以駕駛自小客車跟蹤其駕駛之國道客運及於下班後開車尾隨之方式跟蹤騷擾，據被害人筆錄稱每月上班約</a:t>
            </a:r>
            <a:r>
              <a:rPr lang="en-US" altLang="zh-TW" sz="1900" dirty="0">
                <a:latin typeface="標楷體" panose="03000509000000000000" pitchFamily="65" charset="-120"/>
                <a:ea typeface="標楷體" panose="03000509000000000000" pitchFamily="65" charset="-120"/>
              </a:rPr>
              <a:t>20</a:t>
            </a:r>
            <a:r>
              <a:rPr lang="zh-TW" altLang="zh-TW" sz="1900" dirty="0">
                <a:latin typeface="標楷體" panose="03000509000000000000" pitchFamily="65" charset="-120"/>
                <a:ea typeface="標楷體" panose="03000509000000000000" pitchFamily="65" charset="-120"/>
              </a:rPr>
              <a:t>日，每天都可以發現</a:t>
            </a:r>
            <a:r>
              <a:rPr lang="en-US" altLang="zh-TW" sz="1900" dirty="0">
                <a:latin typeface="標楷體" panose="03000509000000000000" pitchFamily="65" charset="-120"/>
                <a:ea typeface="標楷體" panose="03000509000000000000" pitchFamily="65" charset="-120"/>
              </a:rPr>
              <a:t>1-2</a:t>
            </a:r>
            <a:r>
              <a:rPr lang="zh-TW" altLang="zh-TW" sz="1900" dirty="0">
                <a:latin typeface="標楷體" panose="03000509000000000000" pitchFamily="65" charset="-120"/>
                <a:ea typeface="標楷體" panose="03000509000000000000" pitchFamily="65" charset="-120"/>
              </a:rPr>
              <a:t>次跟蹤行為，嚴重影響被害人日常生活，致心生畏怖，遂至本隊報案。</a:t>
            </a:r>
            <a:endParaRPr lang="en-US" altLang="zh-TW" sz="1900" dirty="0">
              <a:latin typeface="標楷體" panose="03000509000000000000" pitchFamily="65" charset="-120"/>
              <a:ea typeface="標楷體" panose="03000509000000000000" pitchFamily="65" charset="-120"/>
            </a:endParaRPr>
          </a:p>
          <a:p>
            <a:pPr marL="512828" indent="-499965" algn="just" defTabSz="922911">
              <a:spcBef>
                <a:spcPts val="0"/>
              </a:spcBef>
              <a:defRPr/>
            </a:pPr>
            <a:r>
              <a:rPr lang="zh-TW" altLang="en-US" sz="1900" dirty="0">
                <a:latin typeface="標楷體" panose="03000509000000000000" pitchFamily="65" charset="-120"/>
                <a:ea typeface="標楷體" panose="03000509000000000000" pitchFamily="65" charset="-120"/>
              </a:rPr>
              <a:t>三、</a:t>
            </a:r>
            <a:r>
              <a:rPr lang="zh-TW" altLang="zh-TW" sz="1900" dirty="0">
                <a:latin typeface="標楷體" panose="03000509000000000000" pitchFamily="65" charset="-120"/>
                <a:ea typeface="標楷體" panose="03000509000000000000" pitchFamily="65" charset="-120"/>
              </a:rPr>
              <a:t>經本局</a:t>
            </a:r>
            <a:r>
              <a:rPr lang="zh-TW" altLang="en-US" sz="1900" dirty="0">
                <a:latin typeface="標楷體" panose="03000509000000000000" pitchFamily="65" charset="-120"/>
                <a:ea typeface="標楷體" panose="03000509000000000000" pitchFamily="65" charset="-120"/>
              </a:rPr>
              <a:t>婦幼隊</a:t>
            </a:r>
            <a:r>
              <a:rPr lang="zh-TW" altLang="zh-TW" sz="1900" dirty="0">
                <a:latin typeface="標楷體" panose="03000509000000000000" pitchFamily="65" charset="-120"/>
                <a:ea typeface="標楷體" panose="03000509000000000000" pitchFamily="65" charset="-120"/>
              </a:rPr>
              <a:t>依規定受理、製作筆錄，並完成跟騷案通報</a:t>
            </a:r>
            <a:r>
              <a:rPr lang="zh-TW" altLang="en-US" sz="1900" dirty="0">
                <a:latin typeface="標楷體" panose="03000509000000000000" pitchFamily="65" charset="-120"/>
                <a:ea typeface="標楷體" panose="03000509000000000000" pitchFamily="65" charset="-120"/>
              </a:rPr>
              <a:t>並依單一窗口規定移轉第三分局南門所續辦</a:t>
            </a:r>
            <a:r>
              <a:rPr lang="zh-TW" altLang="zh-TW" sz="1900" dirty="0">
                <a:latin typeface="標楷體" panose="03000509000000000000" pitchFamily="65" charset="-120"/>
                <a:ea typeface="標楷體" panose="03000509000000000000" pitchFamily="65" charset="-120"/>
              </a:rPr>
              <a:t>。</a:t>
            </a:r>
            <a:endParaRPr lang="en-US" altLang="zh-TW" sz="19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8157849-48E4-4148-8A2B-BA4A1D452B82}" type="slidenum">
              <a:rPr kumimoji="0" lang="en-US" altLang="zh-TW" sz="1200" b="0" i="0" u="none" strike="noStrike" kern="1200" cap="none" spc="0" normalizeH="0" baseline="0" noProof="0" smtClean="0">
                <a:ln>
                  <a:noFill/>
                </a:ln>
                <a:solidFill>
                  <a:prstClr val="black"/>
                </a:solidFill>
                <a:effectLst/>
                <a:uLnTx/>
                <a:uFillTx/>
                <a:latin typeface="微軟正黑體" panose="020B0604030504040204" pitchFamily="34" charset="-120"/>
                <a:ea typeface="微軟正黑體" panose="020B0604030504040204" pitchFamily="34" charset="-120"/>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zh-TW" sz="1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p:txBody>
      </p:sp>
    </p:spTree>
    <p:extLst>
      <p:ext uri="{BB962C8B-B14F-4D97-AF65-F5344CB8AC3E}">
        <p14:creationId xmlns:p14="http://schemas.microsoft.com/office/powerpoint/2010/main" val="3995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2589213" y="2514600"/>
            <a:ext cx="8915399" cy="2262781"/>
          </a:xfrm>
        </p:spPr>
        <p:txBody>
          <a:bodyPr rtlCol="0" anchor="b">
            <a:normAutofit/>
          </a:bodyPr>
          <a:lstStyle>
            <a:lvl1pPr>
              <a:defRPr sz="5400"/>
            </a:lvl1pPr>
          </a:lstStyle>
          <a:p>
            <a:pPr rtl="0"/>
            <a:r>
              <a:rPr lang="zh-TW" altLang="en-US" noProof="0"/>
              <a:t>按一下以編輯母片標題樣式</a:t>
            </a:r>
          </a:p>
        </p:txBody>
      </p:sp>
      <p:sp>
        <p:nvSpPr>
          <p:cNvPr id="3" name="副標題 2"/>
          <p:cNvSpPr>
            <a:spLocks noGrp="1"/>
          </p:cNvSpPr>
          <p:nvPr>
            <p:ph type="subTitle" idx="1" hasCustomPrompt="1"/>
          </p:nvPr>
        </p:nvSpPr>
        <p:spPr>
          <a:xfrm>
            <a:off x="2589213" y="4777379"/>
            <a:ext cx="8915399" cy="1126283"/>
          </a:xfrm>
        </p:spPr>
        <p:txBody>
          <a:bodyPr rtlCol="0"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zh-TW" altLang="en-US" noProof="0"/>
              <a:t>按一下以編輯母片副標題樣式</a:t>
            </a:r>
          </a:p>
        </p:txBody>
      </p:sp>
      <p:sp>
        <p:nvSpPr>
          <p:cNvPr id="4" name="日期預留位置 3"/>
          <p:cNvSpPr>
            <a:spLocks noGrp="1"/>
          </p:cNvSpPr>
          <p:nvPr>
            <p:ph type="dt" sz="half" idx="10"/>
          </p:nvPr>
        </p:nvSpPr>
        <p:spPr/>
        <p:txBody>
          <a:bodyPr rtlCol="0"/>
          <a:lstStyle/>
          <a:p>
            <a:pPr rtl="0"/>
            <a:fld id="{FBFB1158-B045-4626-BC52-CAD3A5F0C6EC}" type="datetime1">
              <a:rPr lang="zh-TW" altLang="en-US" noProof="0" smtClean="0"/>
              <a:t>2023/1/7</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7" name="手繪多邊形​​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投影片編號預留位置 5"/>
          <p:cNvSpPr>
            <a:spLocks noGrp="1"/>
          </p:cNvSpPr>
          <p:nvPr>
            <p:ph type="sldNum" sz="quarter" idx="12"/>
          </p:nvPr>
        </p:nvSpPr>
        <p:spPr>
          <a:xfrm>
            <a:off x="531812" y="4529540"/>
            <a:ext cx="779767" cy="365125"/>
          </a:xfrm>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163275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標題 1"/>
          <p:cNvSpPr>
            <a:spLocks noGrp="1"/>
          </p:cNvSpPr>
          <p:nvPr>
            <p:ph type="title"/>
          </p:nvPr>
        </p:nvSpPr>
        <p:spPr>
          <a:xfrm>
            <a:off x="2589212" y="609600"/>
            <a:ext cx="8915399" cy="3117040"/>
          </a:xfrm>
        </p:spPr>
        <p:txBody>
          <a:bodyPr rtlCol="0" anchor="ctr">
            <a:normAutofit/>
          </a:bodyPr>
          <a:lstStyle>
            <a:lvl1pPr algn="l">
              <a:defRPr sz="4800" b="0" cap="none"/>
            </a:lvl1pPr>
          </a:lstStyle>
          <a:p>
            <a:pPr rtl="0"/>
            <a:r>
              <a:rPr lang="zh-TW" altLang="en-US" noProof="0"/>
              <a:t>按一下以編輯母片標題樣式</a:t>
            </a:r>
          </a:p>
        </p:txBody>
      </p:sp>
      <p:sp>
        <p:nvSpPr>
          <p:cNvPr id="3" name="文字預留位置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按一下以編輯母片文字樣式</a:t>
            </a:r>
          </a:p>
        </p:txBody>
      </p:sp>
      <p:sp>
        <p:nvSpPr>
          <p:cNvPr id="4" name="日期預留位置 3"/>
          <p:cNvSpPr>
            <a:spLocks noGrp="1"/>
          </p:cNvSpPr>
          <p:nvPr>
            <p:ph type="dt" sz="half" idx="10"/>
          </p:nvPr>
        </p:nvSpPr>
        <p:spPr/>
        <p:txBody>
          <a:bodyPr rtlCol="0"/>
          <a:lstStyle/>
          <a:p>
            <a:pPr rtl="0"/>
            <a:fld id="{AAD29F70-0666-49D7-8975-6E2A11E8C926}" type="datetime1">
              <a:rPr lang="zh-TW" altLang="en-US" noProof="0" smtClean="0"/>
              <a:t>2023/1/7</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9" name="手繪多邊形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投影片編號預留位置 5"/>
          <p:cNvSpPr>
            <a:spLocks noGrp="1"/>
          </p:cNvSpPr>
          <p:nvPr>
            <p:ph type="sldNum" sz="quarter" idx="12"/>
          </p:nvPr>
        </p:nvSpPr>
        <p:spPr>
          <a:xfrm>
            <a:off x="531812" y="3244139"/>
            <a:ext cx="779767" cy="365125"/>
          </a:xfrm>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312889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含標題的引述">
    <p:spTree>
      <p:nvGrpSpPr>
        <p:cNvPr id="1" name=""/>
        <p:cNvGrpSpPr/>
        <p:nvPr/>
      </p:nvGrpSpPr>
      <p:grpSpPr>
        <a:xfrm>
          <a:off x="0" y="0"/>
          <a:ext cx="0" cy="0"/>
          <a:chOff x="0" y="0"/>
          <a:chExt cx="0" cy="0"/>
        </a:xfrm>
      </p:grpSpPr>
      <p:sp>
        <p:nvSpPr>
          <p:cNvPr id="2" name="標題 1"/>
          <p:cNvSpPr>
            <a:spLocks noGrp="1"/>
          </p:cNvSpPr>
          <p:nvPr>
            <p:ph type="title"/>
          </p:nvPr>
        </p:nvSpPr>
        <p:spPr>
          <a:xfrm>
            <a:off x="2849949" y="609600"/>
            <a:ext cx="8393926" cy="2895600"/>
          </a:xfrm>
        </p:spPr>
        <p:txBody>
          <a:bodyPr rtlCol="0" anchor="ctr">
            <a:normAutofit/>
          </a:bodyPr>
          <a:lstStyle>
            <a:lvl1pPr algn="l">
              <a:defRPr sz="4800" b="0" cap="none">
                <a:latin typeface="+mj-ea"/>
                <a:ea typeface="+mj-ea"/>
              </a:defRPr>
            </a:lvl1pPr>
          </a:lstStyle>
          <a:p>
            <a:pPr rtl="0"/>
            <a:r>
              <a:rPr lang="zh-TW" altLang="en-US" noProof="0"/>
              <a:t>按一下以編輯母片標題樣式</a:t>
            </a:r>
          </a:p>
        </p:txBody>
      </p:sp>
      <p:sp>
        <p:nvSpPr>
          <p:cNvPr id="13" name="文字預留位置 9"/>
          <p:cNvSpPr>
            <a:spLocks noGrp="1"/>
          </p:cNvSpPr>
          <p:nvPr>
            <p:ph type="body" sz="quarter" idx="13"/>
          </p:nvPr>
        </p:nvSpPr>
        <p:spPr>
          <a:xfrm>
            <a:off x="3275012" y="3505200"/>
            <a:ext cx="7536554" cy="381000"/>
          </a:xfrm>
        </p:spPr>
        <p:txBody>
          <a:bodyPr rtlCol="0" anchor="ctr">
            <a:noAutofit/>
          </a:bodyPr>
          <a:lstStyle>
            <a:lvl1pPr marL="0" indent="0">
              <a:buFontTx/>
              <a:buNone/>
              <a:defRPr sz="1600">
                <a:solidFill>
                  <a:schemeClr val="tx1">
                    <a:lumMod val="50000"/>
                    <a:lumOff val="50000"/>
                  </a:schemeClr>
                </a:solidFill>
                <a:latin typeface="+mj-ea"/>
                <a:ea typeface="+mj-e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zh-TW" altLang="en-US" noProof="0"/>
              <a:t>按一下以編輯母片文字樣式</a:t>
            </a:r>
          </a:p>
        </p:txBody>
      </p:sp>
      <p:sp>
        <p:nvSpPr>
          <p:cNvPr id="3" name="文字預留位置 2"/>
          <p:cNvSpPr>
            <a:spLocks noGrp="1"/>
          </p:cNvSpPr>
          <p:nvPr>
            <p:ph type="body" idx="1"/>
          </p:nvPr>
        </p:nvSpPr>
        <p:spPr>
          <a:xfrm>
            <a:off x="2589212" y="4354046"/>
            <a:ext cx="8915399" cy="1555864"/>
          </a:xfrm>
        </p:spPr>
        <p:txBody>
          <a:bodyPr rtlCol="0" anchor="ctr">
            <a:normAutofit/>
          </a:bodyPr>
          <a:lstStyle>
            <a:lvl1pPr marL="0" indent="0" algn="l">
              <a:buNone/>
              <a:defRPr sz="1800">
                <a:solidFill>
                  <a:schemeClr val="tx1">
                    <a:lumMod val="65000"/>
                    <a:lumOff val="35000"/>
                  </a:schemeClr>
                </a:solidFill>
                <a:latin typeface="+mj-ea"/>
                <a:ea typeface="+mj-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按一下以編輯母片文字樣式</a:t>
            </a:r>
          </a:p>
        </p:txBody>
      </p:sp>
      <p:sp>
        <p:nvSpPr>
          <p:cNvPr id="4" name="日期預留位置 3"/>
          <p:cNvSpPr>
            <a:spLocks noGrp="1"/>
          </p:cNvSpPr>
          <p:nvPr>
            <p:ph type="dt" sz="half" idx="10"/>
          </p:nvPr>
        </p:nvSpPr>
        <p:spPr/>
        <p:txBody>
          <a:bodyPr rtlCol="0"/>
          <a:lstStyle>
            <a:lvl1pPr>
              <a:defRPr>
                <a:latin typeface="+mj-ea"/>
                <a:ea typeface="+mj-ea"/>
              </a:defRPr>
            </a:lvl1pPr>
          </a:lstStyle>
          <a:p>
            <a:fld id="{3CE56B54-FCA7-4173-83A1-858716E6B4C2}" type="datetime1">
              <a:rPr lang="zh-TW" altLang="en-US" noProof="0" smtClean="0"/>
              <a:t>2023/1/7</a:t>
            </a:fld>
            <a:endParaRPr lang="zh-TW" altLang="en-US" noProof="0"/>
          </a:p>
        </p:txBody>
      </p:sp>
      <p:sp>
        <p:nvSpPr>
          <p:cNvPr id="5" name="頁尾預留位置 4"/>
          <p:cNvSpPr>
            <a:spLocks noGrp="1"/>
          </p:cNvSpPr>
          <p:nvPr>
            <p:ph type="ftr" sz="quarter" idx="11"/>
          </p:nvPr>
        </p:nvSpPr>
        <p:spPr/>
        <p:txBody>
          <a:bodyPr rtlCol="0"/>
          <a:lstStyle>
            <a:lvl1pPr>
              <a:defRPr>
                <a:latin typeface="+mj-ea"/>
                <a:ea typeface="+mj-ea"/>
              </a:defRPr>
            </a:lvl1pPr>
          </a:lstStyle>
          <a:p>
            <a:endParaRPr lang="zh-TW" altLang="en-US" noProof="0"/>
          </a:p>
        </p:txBody>
      </p:sp>
      <p:sp>
        <p:nvSpPr>
          <p:cNvPr id="11" name="手繪多邊形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投影片編號預留位置 5"/>
          <p:cNvSpPr>
            <a:spLocks noGrp="1"/>
          </p:cNvSpPr>
          <p:nvPr>
            <p:ph type="sldNum" sz="quarter" idx="12"/>
          </p:nvPr>
        </p:nvSpPr>
        <p:spPr>
          <a:xfrm>
            <a:off x="531812" y="3244139"/>
            <a:ext cx="779767" cy="365125"/>
          </a:xfrm>
        </p:spPr>
        <p:txBody>
          <a:bodyPr rtlCol="0"/>
          <a:lstStyle>
            <a:lvl1pPr>
              <a:defRPr>
                <a:latin typeface="+mj-ea"/>
                <a:ea typeface="+mj-ea"/>
              </a:defRPr>
            </a:lvl1pPr>
          </a:lstStyle>
          <a:p>
            <a:fld id="{D57F1E4F-1CFF-5643-939E-217C01CDF565}" type="slidenum">
              <a:rPr lang="en-US" altLang="zh-TW" noProof="0" smtClean="0"/>
              <a:pPr/>
              <a:t>‹#›</a:t>
            </a:fld>
            <a:endParaRPr lang="zh-TW" altLang="en-US" noProof="0"/>
          </a:p>
        </p:txBody>
      </p:sp>
      <p:sp>
        <p:nvSpPr>
          <p:cNvPr id="14" name="文字方塊 13"/>
          <p:cNvSpPr txBox="1"/>
          <p:nvPr/>
        </p:nvSpPr>
        <p:spPr>
          <a:xfrm>
            <a:off x="2467652" y="648005"/>
            <a:ext cx="609600" cy="584776"/>
          </a:xfrm>
          <a:prstGeom prst="rect">
            <a:avLst/>
          </a:prstGeom>
        </p:spPr>
        <p:txBody>
          <a:bodyPr vert="horz" lIns="91440" tIns="45720" rIns="91440" bIns="45720" rtlCol="0" anchor="ctr">
            <a:noAutofit/>
          </a:bodyPr>
          <a:lstStyle/>
          <a:p>
            <a:pPr lvl="0" rtl="0"/>
            <a:r>
              <a:rPr lang="zh-TW" altLang="en-US" sz="8000" noProof="0">
                <a:ln w="3175" cmpd="sng">
                  <a:noFill/>
                </a:ln>
                <a:solidFill>
                  <a:schemeClr val="accent1"/>
                </a:solidFill>
                <a:effectLst/>
                <a:latin typeface="+mj-ea"/>
                <a:ea typeface="+mj-ea"/>
              </a:rPr>
              <a:t>“</a:t>
            </a:r>
          </a:p>
        </p:txBody>
      </p:sp>
      <p:sp>
        <p:nvSpPr>
          <p:cNvPr id="15" name="文字方塊 14"/>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zh-TW" altLang="en-US" sz="8000" noProof="0">
                <a:ln w="3175" cmpd="sng">
                  <a:noFill/>
                </a:ln>
                <a:solidFill>
                  <a:schemeClr val="accent1"/>
                </a:solidFill>
                <a:effectLst/>
                <a:latin typeface="+mj-ea"/>
                <a:ea typeface="+mj-ea"/>
              </a:rPr>
              <a:t>”</a:t>
            </a:r>
          </a:p>
        </p:txBody>
      </p:sp>
    </p:spTree>
    <p:extLst>
      <p:ext uri="{BB962C8B-B14F-4D97-AF65-F5344CB8AC3E}">
        <p14:creationId xmlns:p14="http://schemas.microsoft.com/office/powerpoint/2010/main" val="4195960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標題 1"/>
          <p:cNvSpPr>
            <a:spLocks noGrp="1"/>
          </p:cNvSpPr>
          <p:nvPr>
            <p:ph type="title"/>
          </p:nvPr>
        </p:nvSpPr>
        <p:spPr>
          <a:xfrm>
            <a:off x="2589213" y="2438400"/>
            <a:ext cx="8915400" cy="2724845"/>
          </a:xfrm>
        </p:spPr>
        <p:txBody>
          <a:bodyPr rtlCol="0" anchor="b">
            <a:normAutofit/>
          </a:bodyPr>
          <a:lstStyle>
            <a:lvl1pPr algn="l">
              <a:defRPr sz="4800" b="0"/>
            </a:lvl1pPr>
          </a:lstStyle>
          <a:p>
            <a:pPr rtl="0"/>
            <a:r>
              <a:rPr lang="zh-TW" altLang="en-US" noProof="0"/>
              <a:t>按一下以編輯母片標題樣式</a:t>
            </a:r>
          </a:p>
        </p:txBody>
      </p:sp>
      <p:sp>
        <p:nvSpPr>
          <p:cNvPr id="4" name="文字預留位置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zh-TW" altLang="en-US" noProof="0"/>
              <a:t>按一下以編輯母片文字樣式</a:t>
            </a:r>
          </a:p>
        </p:txBody>
      </p:sp>
      <p:sp>
        <p:nvSpPr>
          <p:cNvPr id="5" name="日期預留位置 4"/>
          <p:cNvSpPr>
            <a:spLocks noGrp="1"/>
          </p:cNvSpPr>
          <p:nvPr>
            <p:ph type="dt" sz="half" idx="10"/>
          </p:nvPr>
        </p:nvSpPr>
        <p:spPr/>
        <p:txBody>
          <a:bodyPr rtlCol="0"/>
          <a:lstStyle/>
          <a:p>
            <a:pPr rtl="0"/>
            <a:fld id="{C8324E14-AB1A-47CF-85D2-90E83488AA94}" type="datetime1">
              <a:rPr lang="zh-TW" altLang="en-US" noProof="0" smtClean="0"/>
              <a:t>2023/1/7</a:t>
            </a:fld>
            <a:endParaRPr lang="zh-TW" altLang="en-US" noProof="0"/>
          </a:p>
        </p:txBody>
      </p:sp>
      <p:sp>
        <p:nvSpPr>
          <p:cNvPr id="6" name="頁尾預留位置 5"/>
          <p:cNvSpPr>
            <a:spLocks noGrp="1"/>
          </p:cNvSpPr>
          <p:nvPr>
            <p:ph type="ftr" sz="quarter" idx="11"/>
          </p:nvPr>
        </p:nvSpPr>
        <p:spPr/>
        <p:txBody>
          <a:bodyPr rtlCol="0"/>
          <a:lstStyle/>
          <a:p>
            <a:pPr rtl="0"/>
            <a:endParaRPr lang="zh-TW" altLang="en-US" noProof="0"/>
          </a:p>
        </p:txBody>
      </p:sp>
      <p:sp>
        <p:nvSpPr>
          <p:cNvPr id="9" name="手繪多邊形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投影片編號預留位置 6"/>
          <p:cNvSpPr>
            <a:spLocks noGrp="1"/>
          </p:cNvSpPr>
          <p:nvPr>
            <p:ph type="sldNum" sz="quarter" idx="12"/>
          </p:nvPr>
        </p:nvSpPr>
        <p:spPr>
          <a:xfrm>
            <a:off x="531812" y="4983087"/>
            <a:ext cx="779767" cy="365125"/>
          </a:xfrm>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4191375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12" name="標題 1"/>
          <p:cNvSpPr>
            <a:spLocks noGrp="1"/>
          </p:cNvSpPr>
          <p:nvPr>
            <p:ph type="title"/>
          </p:nvPr>
        </p:nvSpPr>
        <p:spPr>
          <a:xfrm>
            <a:off x="2849949" y="609600"/>
            <a:ext cx="8393926" cy="2895600"/>
          </a:xfrm>
        </p:spPr>
        <p:txBody>
          <a:bodyPr rtlCol="0" anchor="ctr">
            <a:normAutofit/>
          </a:bodyPr>
          <a:lstStyle>
            <a:lvl1pPr algn="l">
              <a:defRPr sz="4800" b="0" cap="none">
                <a:latin typeface="+mj-ea"/>
                <a:ea typeface="+mj-ea"/>
              </a:defRPr>
            </a:lvl1pPr>
          </a:lstStyle>
          <a:p>
            <a:pPr rtl="0"/>
            <a:r>
              <a:rPr lang="zh-TW" altLang="en-US" noProof="0"/>
              <a:t>按一下以編輯母片標題樣式</a:t>
            </a:r>
          </a:p>
        </p:txBody>
      </p:sp>
      <p:sp>
        <p:nvSpPr>
          <p:cNvPr id="21" name="文字預留位置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latin typeface="+mj-ea"/>
                <a:ea typeface="+mj-ea"/>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zh-TW" altLang="en-US" noProof="0"/>
              <a:t>按一下以編輯母片文字樣式</a:t>
            </a:r>
          </a:p>
        </p:txBody>
      </p:sp>
      <p:sp>
        <p:nvSpPr>
          <p:cNvPr id="4" name="文字預留位置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latin typeface="+mj-ea"/>
                <a:ea typeface="+mj-ea"/>
              </a:defRPr>
            </a:lvl1pPr>
          </a:lstStyle>
          <a:p>
            <a:pPr marL="0" lvl="0" indent="0" rtl="0">
              <a:buNone/>
            </a:pPr>
            <a:r>
              <a:rPr lang="zh-TW" altLang="en-US" noProof="0"/>
              <a:t>按一下以編輯母片文字樣式</a:t>
            </a:r>
          </a:p>
        </p:txBody>
      </p:sp>
      <p:sp>
        <p:nvSpPr>
          <p:cNvPr id="5" name="日期預留位置 4"/>
          <p:cNvSpPr>
            <a:spLocks noGrp="1"/>
          </p:cNvSpPr>
          <p:nvPr>
            <p:ph type="dt" sz="half" idx="10"/>
          </p:nvPr>
        </p:nvSpPr>
        <p:spPr/>
        <p:txBody>
          <a:bodyPr rtlCol="0"/>
          <a:lstStyle>
            <a:lvl1pPr>
              <a:defRPr>
                <a:latin typeface="+mj-ea"/>
                <a:ea typeface="+mj-ea"/>
              </a:defRPr>
            </a:lvl1pPr>
          </a:lstStyle>
          <a:p>
            <a:fld id="{B3696BE9-B51E-4500-9CC2-3CC1DCCCA9A2}" type="datetime1">
              <a:rPr lang="zh-TW" altLang="en-US" noProof="0" smtClean="0"/>
              <a:t>2023/1/7</a:t>
            </a:fld>
            <a:endParaRPr lang="zh-TW" altLang="en-US" noProof="0"/>
          </a:p>
        </p:txBody>
      </p:sp>
      <p:sp>
        <p:nvSpPr>
          <p:cNvPr id="6" name="頁尾預留位置 5"/>
          <p:cNvSpPr>
            <a:spLocks noGrp="1"/>
          </p:cNvSpPr>
          <p:nvPr>
            <p:ph type="ftr" sz="quarter" idx="11"/>
          </p:nvPr>
        </p:nvSpPr>
        <p:spPr/>
        <p:txBody>
          <a:bodyPr rtlCol="0"/>
          <a:lstStyle>
            <a:lvl1pPr>
              <a:defRPr>
                <a:latin typeface="+mj-ea"/>
                <a:ea typeface="+mj-ea"/>
              </a:defRPr>
            </a:lvl1pPr>
          </a:lstStyle>
          <a:p>
            <a:endParaRPr lang="zh-TW" altLang="en-US" noProof="0"/>
          </a:p>
        </p:txBody>
      </p:sp>
      <p:sp>
        <p:nvSpPr>
          <p:cNvPr id="11" name="手繪多邊形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投影片編號預留位置 6"/>
          <p:cNvSpPr>
            <a:spLocks noGrp="1"/>
          </p:cNvSpPr>
          <p:nvPr>
            <p:ph type="sldNum" sz="quarter" idx="12"/>
          </p:nvPr>
        </p:nvSpPr>
        <p:spPr>
          <a:xfrm>
            <a:off x="531812" y="4983087"/>
            <a:ext cx="779767" cy="365125"/>
          </a:xfrm>
        </p:spPr>
        <p:txBody>
          <a:bodyPr rtlCol="0"/>
          <a:lstStyle>
            <a:lvl1pPr>
              <a:defRPr>
                <a:latin typeface="+mj-ea"/>
                <a:ea typeface="+mj-ea"/>
              </a:defRPr>
            </a:lvl1pPr>
          </a:lstStyle>
          <a:p>
            <a:fld id="{D57F1E4F-1CFF-5643-939E-217C01CDF565}" type="slidenum">
              <a:rPr lang="en-US" altLang="zh-TW" noProof="0" smtClean="0"/>
              <a:pPr/>
              <a:t>‹#›</a:t>
            </a:fld>
            <a:endParaRPr lang="zh-TW" altLang="en-US" noProof="0"/>
          </a:p>
        </p:txBody>
      </p:sp>
      <p:sp>
        <p:nvSpPr>
          <p:cNvPr id="17" name="文字方塊 16"/>
          <p:cNvSpPr txBox="1"/>
          <p:nvPr/>
        </p:nvSpPr>
        <p:spPr>
          <a:xfrm>
            <a:off x="2467652" y="648005"/>
            <a:ext cx="609600" cy="584776"/>
          </a:xfrm>
          <a:prstGeom prst="rect">
            <a:avLst/>
          </a:prstGeom>
        </p:spPr>
        <p:txBody>
          <a:bodyPr vert="horz" lIns="91440" tIns="45720" rIns="91440" bIns="45720" rtlCol="0" anchor="ctr">
            <a:noAutofit/>
          </a:bodyPr>
          <a:lstStyle/>
          <a:p>
            <a:pPr lvl="0" rtl="0"/>
            <a:r>
              <a:rPr lang="zh-TW" altLang="en-US" sz="8000" noProof="0">
                <a:ln w="3175" cmpd="sng">
                  <a:noFill/>
                </a:ln>
                <a:solidFill>
                  <a:schemeClr val="accent1"/>
                </a:solidFill>
                <a:effectLst/>
                <a:latin typeface="+mj-ea"/>
                <a:ea typeface="+mj-ea"/>
              </a:rPr>
              <a:t>“</a:t>
            </a:r>
          </a:p>
        </p:txBody>
      </p:sp>
      <p:sp>
        <p:nvSpPr>
          <p:cNvPr id="18" name="文字方塊 17"/>
          <p:cNvSpPr txBox="1"/>
          <p:nvPr/>
        </p:nvSpPr>
        <p:spPr>
          <a:xfrm>
            <a:off x="11114852" y="2905306"/>
            <a:ext cx="609600" cy="584776"/>
          </a:xfrm>
          <a:prstGeom prst="rect">
            <a:avLst/>
          </a:prstGeom>
        </p:spPr>
        <p:txBody>
          <a:bodyPr vert="horz" lIns="91440" tIns="45720" rIns="91440" bIns="45720" rtlCol="0" anchor="ctr">
            <a:noAutofit/>
          </a:bodyPr>
          <a:lstStyle/>
          <a:p>
            <a:pPr lvl="0" rtl="0"/>
            <a:r>
              <a:rPr lang="zh-TW" altLang="en-US" sz="8000" noProof="0">
                <a:ln w="3175" cmpd="sng">
                  <a:noFill/>
                </a:ln>
                <a:solidFill>
                  <a:schemeClr val="accent1"/>
                </a:solidFill>
                <a:effectLst/>
                <a:latin typeface="+mj-ea"/>
                <a:ea typeface="+mj-ea"/>
              </a:rPr>
              <a:t>”</a:t>
            </a:r>
          </a:p>
        </p:txBody>
      </p:sp>
    </p:spTree>
    <p:extLst>
      <p:ext uri="{BB962C8B-B14F-4D97-AF65-F5344CB8AC3E}">
        <p14:creationId xmlns:p14="http://schemas.microsoft.com/office/powerpoint/2010/main" val="3140453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或 False">
    <p:spTree>
      <p:nvGrpSpPr>
        <p:cNvPr id="1" name=""/>
        <p:cNvGrpSpPr/>
        <p:nvPr/>
      </p:nvGrpSpPr>
      <p:grpSpPr>
        <a:xfrm>
          <a:off x="0" y="0"/>
          <a:ext cx="0" cy="0"/>
          <a:chOff x="0" y="0"/>
          <a:chExt cx="0" cy="0"/>
        </a:xfrm>
      </p:grpSpPr>
      <p:sp>
        <p:nvSpPr>
          <p:cNvPr id="2" name="標題 1"/>
          <p:cNvSpPr>
            <a:spLocks noGrp="1"/>
          </p:cNvSpPr>
          <p:nvPr>
            <p:ph type="title"/>
          </p:nvPr>
        </p:nvSpPr>
        <p:spPr>
          <a:xfrm>
            <a:off x="2589212" y="627407"/>
            <a:ext cx="8915399" cy="2880020"/>
          </a:xfrm>
        </p:spPr>
        <p:txBody>
          <a:bodyPr rtlCol="0" anchor="ctr">
            <a:normAutofit/>
          </a:bodyPr>
          <a:lstStyle>
            <a:lvl1pPr algn="l">
              <a:defRPr sz="4800" b="0"/>
            </a:lvl1pPr>
          </a:lstStyle>
          <a:p>
            <a:pPr rtl="0"/>
            <a:r>
              <a:rPr lang="zh-TW" altLang="en-US" noProof="0"/>
              <a:t>按一下以編輯母片標題樣式</a:t>
            </a:r>
          </a:p>
        </p:txBody>
      </p:sp>
      <p:sp>
        <p:nvSpPr>
          <p:cNvPr id="21" name="文字預留位置 9"/>
          <p:cNvSpPr>
            <a:spLocks noGrp="1"/>
          </p:cNvSpPr>
          <p:nvPr>
            <p:ph type="body" sz="quarter" idx="13"/>
          </p:nvPr>
        </p:nvSpPr>
        <p:spPr>
          <a:xfrm>
            <a:off x="2589212" y="4343400"/>
            <a:ext cx="8915400" cy="838200"/>
          </a:xfrm>
        </p:spPr>
        <p:txBody>
          <a:bodyPr rtlCol="0"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zh-TW" altLang="en-US" noProof="0"/>
              <a:t>按一下以編輯母片文字樣式</a:t>
            </a:r>
          </a:p>
        </p:txBody>
      </p:sp>
      <p:sp>
        <p:nvSpPr>
          <p:cNvPr id="4" name="文字預留位置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rtl="0">
              <a:buNone/>
            </a:pPr>
            <a:r>
              <a:rPr lang="zh-TW" altLang="en-US" noProof="0"/>
              <a:t>按一下以編輯母片文字樣式</a:t>
            </a:r>
          </a:p>
        </p:txBody>
      </p:sp>
      <p:sp>
        <p:nvSpPr>
          <p:cNvPr id="5" name="日期預留位置 4"/>
          <p:cNvSpPr>
            <a:spLocks noGrp="1"/>
          </p:cNvSpPr>
          <p:nvPr>
            <p:ph type="dt" sz="half" idx="10"/>
          </p:nvPr>
        </p:nvSpPr>
        <p:spPr/>
        <p:txBody>
          <a:bodyPr rtlCol="0"/>
          <a:lstStyle/>
          <a:p>
            <a:pPr rtl="0"/>
            <a:fld id="{1AE57F2D-3D81-4BC7-BC1D-B1BF2E79E3E6}" type="datetime1">
              <a:rPr lang="zh-TW" altLang="en-US" noProof="0" smtClean="0"/>
              <a:t>2023/1/7</a:t>
            </a:fld>
            <a:endParaRPr lang="zh-TW" altLang="en-US" noProof="0"/>
          </a:p>
        </p:txBody>
      </p:sp>
      <p:sp>
        <p:nvSpPr>
          <p:cNvPr id="6" name="頁尾預留位置 5"/>
          <p:cNvSpPr>
            <a:spLocks noGrp="1"/>
          </p:cNvSpPr>
          <p:nvPr>
            <p:ph type="ftr" sz="quarter" idx="11"/>
          </p:nvPr>
        </p:nvSpPr>
        <p:spPr/>
        <p:txBody>
          <a:bodyPr rtlCol="0"/>
          <a:lstStyle/>
          <a:p>
            <a:pPr rtl="0"/>
            <a:endParaRPr lang="zh-TW" altLang="en-US" noProof="0"/>
          </a:p>
        </p:txBody>
      </p:sp>
      <p:sp>
        <p:nvSpPr>
          <p:cNvPr id="9" name="手繪多邊形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投影片編號預留位置 6"/>
          <p:cNvSpPr>
            <a:spLocks noGrp="1"/>
          </p:cNvSpPr>
          <p:nvPr>
            <p:ph type="sldNum" sz="quarter" idx="12"/>
          </p:nvPr>
        </p:nvSpPr>
        <p:spPr>
          <a:xfrm>
            <a:off x="531812" y="4983087"/>
            <a:ext cx="779767" cy="365125"/>
          </a:xfrm>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2063380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p>
        </p:txBody>
      </p:sp>
      <p:sp>
        <p:nvSpPr>
          <p:cNvPr id="3" name="直排文字預留位置 2"/>
          <p:cNvSpPr>
            <a:spLocks noGrp="1"/>
          </p:cNvSpPr>
          <p:nvPr>
            <p:ph type="body" orient="vert" idx="1"/>
          </p:nvPr>
        </p:nvSpPr>
        <p:spPr/>
        <p:txBody>
          <a:bodyPr vert="eaVert" rtlCol="0" anchor="t"/>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預留位置 3"/>
          <p:cNvSpPr>
            <a:spLocks noGrp="1"/>
          </p:cNvSpPr>
          <p:nvPr>
            <p:ph type="dt" sz="half" idx="10"/>
          </p:nvPr>
        </p:nvSpPr>
        <p:spPr/>
        <p:txBody>
          <a:bodyPr rtlCol="0"/>
          <a:lstStyle/>
          <a:p>
            <a:pPr rtl="0"/>
            <a:fld id="{4BD78BAF-7015-4B5A-8516-AA1528BEB9FF}" type="datetime1">
              <a:rPr lang="zh-TW" altLang="en-US" noProof="0" smtClean="0"/>
              <a:t>2023/1/7</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8" name="手繪多邊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投影片編號預留位置 5"/>
          <p:cNvSpPr>
            <a:spLocks noGrp="1"/>
          </p:cNvSpPr>
          <p:nvPr>
            <p:ph type="sldNum" sz="quarter" idx="12"/>
          </p:nvPr>
        </p:nvSpPr>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2901321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294812" y="627405"/>
            <a:ext cx="2207601" cy="5283817"/>
          </a:xfrm>
        </p:spPr>
        <p:txBody>
          <a:bodyPr vert="eaVert" rtlCol="0" anchor="ctr"/>
          <a:lstStyle/>
          <a:p>
            <a:pPr rtl="0"/>
            <a:r>
              <a:rPr lang="zh-TW" altLang="en-US" noProof="0"/>
              <a:t>按一下以編輯母片標題樣式</a:t>
            </a:r>
          </a:p>
        </p:txBody>
      </p:sp>
      <p:sp>
        <p:nvSpPr>
          <p:cNvPr id="3" name="直排文字預留位置 2"/>
          <p:cNvSpPr>
            <a:spLocks noGrp="1"/>
          </p:cNvSpPr>
          <p:nvPr>
            <p:ph type="body" orient="vert" idx="1"/>
          </p:nvPr>
        </p:nvSpPr>
        <p:spPr>
          <a:xfrm>
            <a:off x="2589212" y="627405"/>
            <a:ext cx="6477000" cy="5283817"/>
          </a:xfrm>
        </p:spPr>
        <p:txBody>
          <a:bodyPr vert="eaVert"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預留位置 3"/>
          <p:cNvSpPr>
            <a:spLocks noGrp="1"/>
          </p:cNvSpPr>
          <p:nvPr>
            <p:ph type="dt" sz="half" idx="10"/>
          </p:nvPr>
        </p:nvSpPr>
        <p:spPr/>
        <p:txBody>
          <a:bodyPr rtlCol="0"/>
          <a:lstStyle/>
          <a:p>
            <a:pPr rtl="0"/>
            <a:fld id="{1A1CF276-3396-48C0-AF0C-84519946A782}" type="datetime1">
              <a:rPr lang="zh-TW" altLang="en-US" noProof="0" smtClean="0"/>
              <a:t>2023/1/7</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8" name="手繪多邊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投影片編號預留位置 5"/>
          <p:cNvSpPr>
            <a:spLocks noGrp="1"/>
          </p:cNvSpPr>
          <p:nvPr>
            <p:ph type="sldNum" sz="quarter" idx="12"/>
          </p:nvPr>
        </p:nvSpPr>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2619130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rtl="0"/>
            <a:fld id="{FBFB1158-B045-4626-BC52-CAD3A5F0C6EC}" type="datetime1">
              <a:rPr lang="zh-TW" altLang="en-US" noProof="0" smtClean="0"/>
              <a:t>2023/1/7</a:t>
            </a:fld>
            <a:endParaRPr lang="zh-TW" altLang="en-US" noProof="0"/>
          </a:p>
        </p:txBody>
      </p:sp>
      <p:sp>
        <p:nvSpPr>
          <p:cNvPr id="5" name="Footer Placeholder 4"/>
          <p:cNvSpPr>
            <a:spLocks noGrp="1"/>
          </p:cNvSpPr>
          <p:nvPr>
            <p:ph type="ftr" sz="quarter" idx="11"/>
          </p:nvPr>
        </p:nvSpPr>
        <p:spPr/>
        <p:txBody>
          <a:bodyPr/>
          <a:lstStyle>
            <a:lvl1pPr>
              <a:defRPr>
                <a:solidFill>
                  <a:srgbClr val="FFFFFF"/>
                </a:solidFill>
              </a:defRPr>
            </a:lvl1pPr>
          </a:lstStyle>
          <a:p>
            <a:pPr rtl="0"/>
            <a:endParaRPr lang="zh-TW" altLang="en-US" noProof="0"/>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rtl="0"/>
            <a:fld id="{D57F1E4F-1CFF-5643-939E-217C01CDF565}" type="slidenum">
              <a:rPr lang="en-US" altLang="zh-TW" noProof="0" smtClean="0"/>
              <a:pPr/>
              <a:t>‹#›</a:t>
            </a:fld>
            <a:endParaRPr lang="zh-TW" altLang="en-US" noProof="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945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rtl="0"/>
            <a:fld id="{CFA607A5-4D15-4549-9F1E-43F4AA64EC73}" type="datetime1">
              <a:rPr lang="zh-TW" altLang="en-US" noProof="0" smtClean="0"/>
              <a:t>2023/1/7</a:t>
            </a:fld>
            <a:endParaRPr lang="zh-TW" altLang="en-US" noProof="0"/>
          </a:p>
        </p:txBody>
      </p:sp>
      <p:sp>
        <p:nvSpPr>
          <p:cNvPr id="5" name="Footer Placeholder 4"/>
          <p:cNvSpPr>
            <a:spLocks noGrp="1"/>
          </p:cNvSpPr>
          <p:nvPr>
            <p:ph type="ftr" sz="quarter" idx="11"/>
          </p:nvPr>
        </p:nvSpPr>
        <p:spPr/>
        <p:txBody>
          <a:bodyPr/>
          <a:lstStyle/>
          <a:p>
            <a:pPr rtl="0"/>
            <a:endParaRPr lang="zh-TW" altLang="en-US" noProof="0"/>
          </a:p>
        </p:txBody>
      </p:sp>
      <p:sp>
        <p:nvSpPr>
          <p:cNvPr id="6" name="Slide Number Placeholder 5"/>
          <p:cNvSpPr>
            <a:spLocks noGrp="1"/>
          </p:cNvSpPr>
          <p:nvPr>
            <p:ph type="sldNum" sz="quarter" idx="12"/>
          </p:nvPr>
        </p:nvSpPr>
        <p:spPr/>
        <p:txBody>
          <a:bodyPr/>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2425995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zh-TW" altLang="en-US"/>
              <a:t>按一下以編輯母片標題樣式</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rtl="0"/>
            <a:fld id="{EFE3533F-F51A-4BF3-9F79-61E6BF304AD6}" type="datetime1">
              <a:rPr lang="zh-TW" altLang="en-US" noProof="0" smtClean="0"/>
              <a:t>2023/1/7</a:t>
            </a:fld>
            <a:endParaRPr lang="zh-TW" altLang="en-US" noProof="0"/>
          </a:p>
        </p:txBody>
      </p:sp>
      <p:sp>
        <p:nvSpPr>
          <p:cNvPr id="5" name="Footer Placeholder 4"/>
          <p:cNvSpPr>
            <a:spLocks noGrp="1"/>
          </p:cNvSpPr>
          <p:nvPr>
            <p:ph type="ftr" sz="quarter" idx="11"/>
          </p:nvPr>
        </p:nvSpPr>
        <p:spPr/>
        <p:txBody>
          <a:bodyPr/>
          <a:lstStyle/>
          <a:p>
            <a:pPr rtl="0"/>
            <a:endParaRPr lang="zh-TW" altLang="en-US" noProof="0"/>
          </a:p>
        </p:txBody>
      </p:sp>
      <p:sp>
        <p:nvSpPr>
          <p:cNvPr id="6" name="Slide Number Placeholder 5"/>
          <p:cNvSpPr>
            <a:spLocks noGrp="1"/>
          </p:cNvSpPr>
          <p:nvPr>
            <p:ph type="sldNum" sz="quarter" idx="12"/>
          </p:nvPr>
        </p:nvSpPr>
        <p:spPr/>
        <p:txBody>
          <a:bodyPr/>
          <a:lstStyle/>
          <a:p>
            <a:pPr rtl="0"/>
            <a:fld id="{D57F1E4F-1CFF-5643-939E-217C01CDF565}" type="slidenum">
              <a:rPr lang="en-US" altLang="zh-TW" noProof="0" smtClean="0"/>
              <a:pPr/>
              <a:t>‹#›</a:t>
            </a:fld>
            <a:endParaRPr lang="zh-TW" altLang="en-US" noProof="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1488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2592925" y="624110"/>
            <a:ext cx="8911687" cy="1280890"/>
          </a:xfrm>
        </p:spPr>
        <p:txBody>
          <a:bodyPr rtlCol="0"/>
          <a:lstStyle/>
          <a:p>
            <a:pPr rtl="0"/>
            <a:r>
              <a:rPr lang="zh-TW" altLang="en-US" noProof="0"/>
              <a:t>按一下以編輯母片標題樣式</a:t>
            </a:r>
          </a:p>
        </p:txBody>
      </p:sp>
      <p:sp>
        <p:nvSpPr>
          <p:cNvPr id="3" name="內容預留位置 2"/>
          <p:cNvSpPr>
            <a:spLocks noGrp="1"/>
          </p:cNvSpPr>
          <p:nvPr>
            <p:ph idx="1"/>
          </p:nvPr>
        </p:nvSpPr>
        <p:spPr>
          <a:xfrm>
            <a:off x="2589212" y="2133600"/>
            <a:ext cx="8915400" cy="3777622"/>
          </a:xfrm>
        </p:spPr>
        <p:txBody>
          <a:bodyPr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預留位置 3"/>
          <p:cNvSpPr>
            <a:spLocks noGrp="1"/>
          </p:cNvSpPr>
          <p:nvPr>
            <p:ph type="dt" sz="half" idx="10"/>
          </p:nvPr>
        </p:nvSpPr>
        <p:spPr/>
        <p:txBody>
          <a:bodyPr rtlCol="0"/>
          <a:lstStyle/>
          <a:p>
            <a:pPr rtl="0"/>
            <a:fld id="{CFA607A5-4D15-4549-9F1E-43F4AA64EC73}" type="datetime1">
              <a:rPr lang="zh-TW" altLang="en-US" noProof="0" smtClean="0"/>
              <a:t>2023/1/7</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8" name="手繪多邊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投影片編號預留位置 5"/>
          <p:cNvSpPr>
            <a:spLocks noGrp="1"/>
          </p:cNvSpPr>
          <p:nvPr>
            <p:ph type="sldNum" sz="quarter" idx="12"/>
          </p:nvPr>
        </p:nvSpPr>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10714316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rtl="0"/>
            <a:fld id="{209D3023-215B-4016-B807-BFC9E7CB0FA2}" type="datetime1">
              <a:rPr lang="zh-TW" altLang="en-US" noProof="0" smtClean="0"/>
              <a:t>2023/1/7</a:t>
            </a:fld>
            <a:endParaRPr lang="zh-TW" altLang="en-US" noProof="0"/>
          </a:p>
        </p:txBody>
      </p:sp>
      <p:sp>
        <p:nvSpPr>
          <p:cNvPr id="6" name="Footer Placeholder 5"/>
          <p:cNvSpPr>
            <a:spLocks noGrp="1"/>
          </p:cNvSpPr>
          <p:nvPr>
            <p:ph type="ftr" sz="quarter" idx="11"/>
          </p:nvPr>
        </p:nvSpPr>
        <p:spPr/>
        <p:txBody>
          <a:bodyPr/>
          <a:lstStyle/>
          <a:p>
            <a:pPr rtl="0"/>
            <a:endParaRPr lang="zh-TW" altLang="en-US" noProof="0"/>
          </a:p>
        </p:txBody>
      </p:sp>
      <p:sp>
        <p:nvSpPr>
          <p:cNvPr id="7" name="Slide Number Placeholder 6"/>
          <p:cNvSpPr>
            <a:spLocks noGrp="1"/>
          </p:cNvSpPr>
          <p:nvPr>
            <p:ph type="sldNum" sz="quarter" idx="12"/>
          </p:nvPr>
        </p:nvSpPr>
        <p:spPr/>
        <p:txBody>
          <a:bodyPr/>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4182890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rtl="0"/>
            <a:fld id="{3786A86C-A643-4A40-8E0C-54D1CB10C2D0}" type="datetime1">
              <a:rPr lang="zh-TW" altLang="en-US" noProof="0" smtClean="0"/>
              <a:t>2023/1/7</a:t>
            </a:fld>
            <a:endParaRPr lang="zh-TW" altLang="en-US" noProof="0"/>
          </a:p>
        </p:txBody>
      </p:sp>
      <p:sp>
        <p:nvSpPr>
          <p:cNvPr id="8" name="Footer Placeholder 7"/>
          <p:cNvSpPr>
            <a:spLocks noGrp="1"/>
          </p:cNvSpPr>
          <p:nvPr>
            <p:ph type="ftr" sz="quarter" idx="11"/>
          </p:nvPr>
        </p:nvSpPr>
        <p:spPr/>
        <p:txBody>
          <a:bodyPr/>
          <a:lstStyle/>
          <a:p>
            <a:pPr rtl="0"/>
            <a:endParaRPr lang="zh-TW" altLang="en-US" noProof="0"/>
          </a:p>
        </p:txBody>
      </p:sp>
      <p:sp>
        <p:nvSpPr>
          <p:cNvPr id="9" name="Slide Number Placeholder 8"/>
          <p:cNvSpPr>
            <a:spLocks noGrp="1"/>
          </p:cNvSpPr>
          <p:nvPr>
            <p:ph type="sldNum" sz="quarter" idx="12"/>
          </p:nvPr>
        </p:nvSpPr>
        <p:spPr/>
        <p:txBody>
          <a:bodyPr/>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1360294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rtl="0"/>
            <a:fld id="{10CF503C-10FF-4996-A467-F72F205103B2}" type="datetime1">
              <a:rPr lang="zh-TW" altLang="en-US" noProof="0" smtClean="0"/>
              <a:t>2023/1/7</a:t>
            </a:fld>
            <a:endParaRPr lang="zh-TW" altLang="en-US" noProof="0"/>
          </a:p>
        </p:txBody>
      </p:sp>
      <p:sp>
        <p:nvSpPr>
          <p:cNvPr id="4" name="Footer Placeholder 3"/>
          <p:cNvSpPr>
            <a:spLocks noGrp="1"/>
          </p:cNvSpPr>
          <p:nvPr>
            <p:ph type="ftr" sz="quarter" idx="11"/>
          </p:nvPr>
        </p:nvSpPr>
        <p:spPr/>
        <p:txBody>
          <a:bodyPr/>
          <a:lstStyle/>
          <a:p>
            <a:pPr rtl="0"/>
            <a:endParaRPr lang="zh-TW" altLang="en-US" noProof="0"/>
          </a:p>
        </p:txBody>
      </p:sp>
      <p:sp>
        <p:nvSpPr>
          <p:cNvPr id="5" name="Slide Number Placeholder 4"/>
          <p:cNvSpPr>
            <a:spLocks noGrp="1"/>
          </p:cNvSpPr>
          <p:nvPr>
            <p:ph type="sldNum" sz="quarter" idx="12"/>
          </p:nvPr>
        </p:nvSpPr>
        <p:spPr/>
        <p:txBody>
          <a:bodyPr/>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1023179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DD25503D-7FCE-4324-BED9-531DC562B7C2}" type="datetime1">
              <a:rPr lang="zh-TW" altLang="en-US" noProof="0" smtClean="0"/>
              <a:t>2023/1/7</a:t>
            </a:fld>
            <a:endParaRPr lang="zh-TW" altLang="en-US" noProof="0"/>
          </a:p>
        </p:txBody>
      </p:sp>
      <p:sp>
        <p:nvSpPr>
          <p:cNvPr id="3" name="Footer Placeholder 2"/>
          <p:cNvSpPr>
            <a:spLocks noGrp="1"/>
          </p:cNvSpPr>
          <p:nvPr>
            <p:ph type="ftr" sz="quarter" idx="11"/>
          </p:nvPr>
        </p:nvSpPr>
        <p:spPr/>
        <p:txBody>
          <a:bodyPr/>
          <a:lstStyle/>
          <a:p>
            <a:pPr rtl="0"/>
            <a:endParaRPr lang="zh-TW" altLang="en-US" noProof="0"/>
          </a:p>
        </p:txBody>
      </p:sp>
      <p:sp>
        <p:nvSpPr>
          <p:cNvPr id="4" name="Slide Number Placeholder 3"/>
          <p:cNvSpPr>
            <a:spLocks noGrp="1"/>
          </p:cNvSpPr>
          <p:nvPr>
            <p:ph type="sldNum" sz="quarter" idx="12"/>
          </p:nvPr>
        </p:nvSpPr>
        <p:spPr/>
        <p:txBody>
          <a:bodyPr/>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1036993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2FBE81E-EE72-4ED4-B228-C98D4A0D7596}" type="datetime1">
              <a:rPr lang="zh-TW" altLang="en-US" smtClean="0"/>
              <a:t>2023/1/7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557717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B2FBE81E-EE72-4ED4-B228-C98D4A0D7596}" type="datetime1">
              <a:rPr lang="zh-TW" altLang="en-US" smtClean="0"/>
              <a:t>2023/1/7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283185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rtl="0"/>
            <a:fld id="{4BD78BAF-7015-4B5A-8516-AA1528BEB9FF}" type="datetime1">
              <a:rPr lang="zh-TW" altLang="en-US" noProof="0" smtClean="0"/>
              <a:t>2023/1/7</a:t>
            </a:fld>
            <a:endParaRPr lang="zh-TW" altLang="en-US" noProof="0"/>
          </a:p>
        </p:txBody>
      </p:sp>
      <p:sp>
        <p:nvSpPr>
          <p:cNvPr id="5" name="Footer Placeholder 4"/>
          <p:cNvSpPr>
            <a:spLocks noGrp="1"/>
          </p:cNvSpPr>
          <p:nvPr>
            <p:ph type="ftr" sz="quarter" idx="11"/>
          </p:nvPr>
        </p:nvSpPr>
        <p:spPr/>
        <p:txBody>
          <a:bodyPr/>
          <a:lstStyle/>
          <a:p>
            <a:pPr rtl="0"/>
            <a:endParaRPr lang="zh-TW" altLang="en-US" noProof="0"/>
          </a:p>
        </p:txBody>
      </p:sp>
      <p:sp>
        <p:nvSpPr>
          <p:cNvPr id="6" name="Slide Number Placeholder 5"/>
          <p:cNvSpPr>
            <a:spLocks noGrp="1"/>
          </p:cNvSpPr>
          <p:nvPr>
            <p:ph type="sldNum" sz="quarter" idx="12"/>
          </p:nvPr>
        </p:nvSpPr>
        <p:spPr/>
        <p:txBody>
          <a:bodyPr/>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2295664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rtl="0"/>
            <a:fld id="{1A1CF276-3396-48C0-AF0C-84519946A782}" type="datetime1">
              <a:rPr lang="zh-TW" altLang="en-US" noProof="0" smtClean="0"/>
              <a:t>2023/1/7</a:t>
            </a:fld>
            <a:endParaRPr lang="zh-TW" altLang="en-US" noProof="0"/>
          </a:p>
        </p:txBody>
      </p:sp>
      <p:sp>
        <p:nvSpPr>
          <p:cNvPr id="5" name="Footer Placeholder 4"/>
          <p:cNvSpPr>
            <a:spLocks noGrp="1"/>
          </p:cNvSpPr>
          <p:nvPr>
            <p:ph type="ftr" sz="quarter" idx="11"/>
          </p:nvPr>
        </p:nvSpPr>
        <p:spPr/>
        <p:txBody>
          <a:bodyPr/>
          <a:lstStyle/>
          <a:p>
            <a:pPr rtl="0"/>
            <a:endParaRPr lang="zh-TW" altLang="en-US" noProof="0"/>
          </a:p>
        </p:txBody>
      </p:sp>
      <p:sp>
        <p:nvSpPr>
          <p:cNvPr id="6" name="Slide Number Placeholder 5"/>
          <p:cNvSpPr>
            <a:spLocks noGrp="1"/>
          </p:cNvSpPr>
          <p:nvPr>
            <p:ph type="sldNum" sz="quarter" idx="12"/>
          </p:nvPr>
        </p:nvSpPr>
        <p:spPr/>
        <p:txBody>
          <a:bodyPr/>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36526703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2" name="手繪多邊形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noAutofit/>
          </a:bodyPr>
          <a:lstStyle/>
          <a:p>
            <a:pPr rtl="0"/>
            <a:endParaRPr lang="zh-TW" altLang="en-US" sz="1800" dirty="0">
              <a:latin typeface="細明體" panose="02020509000000000000" pitchFamily="49" charset="-120"/>
              <a:ea typeface="細明體" panose="02020509000000000000" pitchFamily="49" charset="-120"/>
            </a:endParaRPr>
          </a:p>
        </p:txBody>
      </p:sp>
      <p:sp>
        <p:nvSpPr>
          <p:cNvPr id="7" name="手繪多邊形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rtlCol="0" anchor="t" anchorCtr="0" compatLnSpc="1">
            <a:prstTxWarp prst="textNoShape">
              <a:avLst/>
            </a:prstTxWarp>
          </a:bodyPr>
          <a:lstStyle/>
          <a:p>
            <a:pPr lvl="0" rtl="0"/>
            <a:endParaRPr lang="zh-TW" altLang="en-US" sz="1800" dirty="0">
              <a:latin typeface="細明體" panose="02020509000000000000" pitchFamily="49" charset="-120"/>
              <a:ea typeface="細明體" panose="02020509000000000000" pitchFamily="49" charset="-120"/>
            </a:endParaRPr>
          </a:p>
        </p:txBody>
      </p:sp>
      <p:sp>
        <p:nvSpPr>
          <p:cNvPr id="8" name="手繪多邊形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zh-TW" altLang="en-US" sz="1800" dirty="0">
              <a:latin typeface="細明體" panose="02020509000000000000" pitchFamily="49" charset="-120"/>
              <a:ea typeface="細明體" panose="02020509000000000000" pitchFamily="49" charset="-120"/>
            </a:endParaRPr>
          </a:p>
        </p:txBody>
      </p:sp>
      <p:sp>
        <p:nvSpPr>
          <p:cNvPr id="2" name="標題 1"/>
          <p:cNvSpPr>
            <a:spLocks noGrp="1"/>
          </p:cNvSpPr>
          <p:nvPr>
            <p:ph type="ctrTitle"/>
          </p:nvPr>
        </p:nvSpPr>
        <p:spPr>
          <a:xfrm>
            <a:off x="1295400" y="1873584"/>
            <a:ext cx="6400800" cy="2560320"/>
          </a:xfrm>
        </p:spPr>
        <p:txBody>
          <a:bodyPr rtlCol="0" anchor="b">
            <a:normAutofit/>
          </a:bodyPr>
          <a:lstStyle>
            <a:lvl1pPr algn="l">
              <a:defRPr sz="4000">
                <a:solidFill>
                  <a:schemeClr val="tx1"/>
                </a:solidFill>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1295400" y="4572000"/>
            <a:ext cx="6400800" cy="1600200"/>
          </a:xfrm>
        </p:spPr>
        <p:txBody>
          <a:bodyPr rtlCol="0"/>
          <a:lstStyle>
            <a:lvl1pPr marL="0" indent="0" algn="l">
              <a:spcBef>
                <a:spcPts val="1200"/>
              </a:spcBef>
              <a:buNone/>
              <a:defRPr sz="2400">
                <a:latin typeface="細明體" panose="02020509000000000000" pitchFamily="49" charset="-120"/>
                <a:ea typeface="細明體" panose="02020509000000000000" pitchFamily="49"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a:t>按一下以編輯母片子標題樣式</a:t>
            </a:r>
            <a:endParaRPr lang="zh-TW" altLang="en-US" dirty="0"/>
          </a:p>
        </p:txBody>
      </p:sp>
    </p:spTree>
    <p:extLst>
      <p:ext uri="{BB962C8B-B14F-4D97-AF65-F5344CB8AC3E}">
        <p14:creationId xmlns:p14="http://schemas.microsoft.com/office/powerpoint/2010/main" val="427375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FE604274-E79B-4579-92F9-78615D15D135}" type="datetime2">
              <a:rPr lang="zh-TW" altLang="en-US" smtClean="0"/>
              <a:pPr/>
              <a:t>2023年1月7日</a:t>
            </a:fld>
            <a:endParaRPr lang="zh-TW" altLang="en-US" dirty="0"/>
          </a:p>
        </p:txBody>
      </p:sp>
      <p:sp>
        <p:nvSpPr>
          <p:cNvPr id="6" name="投影片編號預留位置 5"/>
          <p:cNvSpPr>
            <a:spLocks noGrp="1"/>
          </p:cNvSpPr>
          <p:nvPr>
            <p:ph type="sldNum" sz="quarter" idx="12"/>
          </p:nvPr>
        </p:nvSpPr>
        <p:spPr/>
        <p:txBody>
          <a:bodyPr rtlCol="0"/>
          <a:lstStyle/>
          <a:p>
            <a:pPr rtl="0"/>
            <a:fld id="{A7F8E3F6-DE14-48B2-B2BC-6FABA9630FB8}" type="slidenum">
              <a:rPr lang="en-US" altLang="zh-TW" smtClean="0"/>
              <a:t>‹#›</a:t>
            </a:fld>
            <a:endParaRPr lang="zh-TW" altLang="en-US" dirty="0"/>
          </a:p>
        </p:txBody>
      </p:sp>
    </p:spTree>
    <p:extLst>
      <p:ext uri="{BB962C8B-B14F-4D97-AF65-F5344CB8AC3E}">
        <p14:creationId xmlns:p14="http://schemas.microsoft.com/office/powerpoint/2010/main" val="1224360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2589212" y="2058750"/>
            <a:ext cx="8915399" cy="1468800"/>
          </a:xfrm>
        </p:spPr>
        <p:txBody>
          <a:bodyPr rtlCol="0" anchor="b"/>
          <a:lstStyle>
            <a:lvl1pPr algn="l">
              <a:defRPr sz="4000" b="0" cap="none"/>
            </a:lvl1pPr>
          </a:lstStyle>
          <a:p>
            <a:pPr rtl="0"/>
            <a:r>
              <a:rPr lang="zh-TW" altLang="en-US" noProof="0"/>
              <a:t>按一下以編輯母片標題樣式</a:t>
            </a:r>
          </a:p>
        </p:txBody>
      </p:sp>
      <p:sp>
        <p:nvSpPr>
          <p:cNvPr id="3" name="文字預留位置 2"/>
          <p:cNvSpPr>
            <a:spLocks noGrp="1"/>
          </p:cNvSpPr>
          <p:nvPr>
            <p:ph type="body" idx="1"/>
          </p:nvPr>
        </p:nvSpPr>
        <p:spPr>
          <a:xfrm>
            <a:off x="2589212" y="3530129"/>
            <a:ext cx="8915399" cy="860400"/>
          </a:xfrm>
        </p:spPr>
        <p:txBody>
          <a:bodyPr rtlCol="0"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zh-TW" altLang="en-US" noProof="0"/>
              <a:t>按一下以編輯母片文字樣式</a:t>
            </a:r>
          </a:p>
        </p:txBody>
      </p:sp>
      <p:sp>
        <p:nvSpPr>
          <p:cNvPr id="4" name="日期預留位置 3"/>
          <p:cNvSpPr>
            <a:spLocks noGrp="1"/>
          </p:cNvSpPr>
          <p:nvPr>
            <p:ph type="dt" sz="half" idx="10"/>
          </p:nvPr>
        </p:nvSpPr>
        <p:spPr/>
        <p:txBody>
          <a:bodyPr rtlCol="0"/>
          <a:lstStyle/>
          <a:p>
            <a:pPr rtl="0"/>
            <a:fld id="{EFE3533F-F51A-4BF3-9F79-61E6BF304AD6}" type="datetime1">
              <a:rPr lang="zh-TW" altLang="en-US" noProof="0" smtClean="0"/>
              <a:t>2023/1/7</a:t>
            </a:fld>
            <a:endParaRPr lang="zh-TW" altLang="en-US" noProof="0"/>
          </a:p>
        </p:txBody>
      </p:sp>
      <p:sp>
        <p:nvSpPr>
          <p:cNvPr id="5" name="頁尾預留位置 4"/>
          <p:cNvSpPr>
            <a:spLocks noGrp="1"/>
          </p:cNvSpPr>
          <p:nvPr>
            <p:ph type="ftr" sz="quarter" idx="11"/>
          </p:nvPr>
        </p:nvSpPr>
        <p:spPr/>
        <p:txBody>
          <a:bodyPr rtlCol="0"/>
          <a:lstStyle/>
          <a:p>
            <a:pPr rtl="0"/>
            <a:endParaRPr lang="zh-TW" altLang="en-US" noProof="0"/>
          </a:p>
        </p:txBody>
      </p:sp>
      <p:sp>
        <p:nvSpPr>
          <p:cNvPr id="9" name="手繪多邊形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投影片編號預留位置 5"/>
          <p:cNvSpPr>
            <a:spLocks noGrp="1"/>
          </p:cNvSpPr>
          <p:nvPr>
            <p:ph type="sldNum" sz="quarter" idx="12"/>
          </p:nvPr>
        </p:nvSpPr>
        <p:spPr>
          <a:xfrm>
            <a:off x="531812" y="3244139"/>
            <a:ext cx="779767" cy="365125"/>
          </a:xfrm>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20443905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含圖片的標題投影片">
    <p:spTree>
      <p:nvGrpSpPr>
        <p:cNvPr id="1" name=""/>
        <p:cNvGrpSpPr/>
        <p:nvPr/>
      </p:nvGrpSpPr>
      <p:grpSpPr>
        <a:xfrm>
          <a:off x="0" y="0"/>
          <a:ext cx="0" cy="0"/>
          <a:chOff x="0" y="0"/>
          <a:chExt cx="0" cy="0"/>
        </a:xfrm>
      </p:grpSpPr>
      <p:sp>
        <p:nvSpPr>
          <p:cNvPr id="10" name="矩形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zh-TW" altLang="en-US" sz="1800" dirty="0">
              <a:latin typeface="細明體" panose="02020509000000000000" pitchFamily="49" charset="-120"/>
              <a:ea typeface="細明體" panose="02020509000000000000" pitchFamily="49" charset="-120"/>
            </a:endParaRPr>
          </a:p>
        </p:txBody>
      </p:sp>
      <p:sp>
        <p:nvSpPr>
          <p:cNvPr id="11" name="手繪多邊形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zh-TW" altLang="en-US" sz="1800" dirty="0">
              <a:latin typeface="細明體" panose="02020509000000000000" pitchFamily="49" charset="-120"/>
              <a:ea typeface="細明體" panose="02020509000000000000" pitchFamily="49" charset="-120"/>
            </a:endParaRPr>
          </a:p>
        </p:txBody>
      </p:sp>
      <p:sp>
        <p:nvSpPr>
          <p:cNvPr id="12" name="手繪多邊形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zh-TW" altLang="en-US" sz="1800" dirty="0">
              <a:latin typeface="細明體" panose="02020509000000000000" pitchFamily="49" charset="-120"/>
              <a:ea typeface="細明體" panose="02020509000000000000" pitchFamily="49" charset="-120"/>
            </a:endParaRPr>
          </a:p>
        </p:txBody>
      </p:sp>
      <p:sp>
        <p:nvSpPr>
          <p:cNvPr id="2" name="標題 1"/>
          <p:cNvSpPr>
            <a:spLocks noGrp="1"/>
          </p:cNvSpPr>
          <p:nvPr>
            <p:ph type="ctrTitle"/>
          </p:nvPr>
        </p:nvSpPr>
        <p:spPr>
          <a:xfrm>
            <a:off x="1295401" y="1873584"/>
            <a:ext cx="5120640" cy="2560320"/>
          </a:xfrm>
        </p:spPr>
        <p:txBody>
          <a:bodyPr rtlCol="0" anchor="b">
            <a:normAutofit/>
          </a:bodyPr>
          <a:lstStyle>
            <a:lvl1pPr algn="l">
              <a:defRPr sz="4000">
                <a:solidFill>
                  <a:schemeClr val="tx1"/>
                </a:solidFill>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15" name="圖片預留位置 14" descr="要新增影像的空白預留位置。按一下預留位置，然後選取您要新增的影像"/>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rtlCol="0">
            <a:noAutofit/>
          </a:bodyPr>
          <a:lstStyle>
            <a:lvl1pPr marL="0" indent="0" algn="ctr">
              <a:buNone/>
              <a:defRPr sz="2800">
                <a:solidFill>
                  <a:schemeClr val="bg1"/>
                </a:solidFill>
                <a:latin typeface="細明體" panose="02020509000000000000" pitchFamily="49" charset="-120"/>
                <a:ea typeface="細明體" panose="02020509000000000000" pitchFamily="49" charset="-120"/>
              </a:defRPr>
            </a:lvl1pPr>
          </a:lstStyle>
          <a:p>
            <a:pPr rtl="0"/>
            <a:r>
              <a:rPr lang="zh-TW" altLang="en-US"/>
              <a:t>按一下圖示以新增圖片</a:t>
            </a:r>
            <a:endParaRPr lang="zh-TW" altLang="en-US" dirty="0"/>
          </a:p>
        </p:txBody>
      </p:sp>
      <p:sp>
        <p:nvSpPr>
          <p:cNvPr id="3" name="副標題 2"/>
          <p:cNvSpPr>
            <a:spLocks noGrp="1"/>
          </p:cNvSpPr>
          <p:nvPr>
            <p:ph type="subTitle" idx="1"/>
          </p:nvPr>
        </p:nvSpPr>
        <p:spPr>
          <a:xfrm>
            <a:off x="1295401" y="4572000"/>
            <a:ext cx="5120640" cy="1600200"/>
          </a:xfrm>
        </p:spPr>
        <p:txBody>
          <a:bodyPr rtlCol="0"/>
          <a:lstStyle>
            <a:lvl1pPr marL="0" indent="0" algn="l">
              <a:buNone/>
              <a:defRPr sz="2400">
                <a:latin typeface="細明體" panose="02020509000000000000" pitchFamily="49" charset="-120"/>
                <a:ea typeface="細明體" panose="02020509000000000000" pitchFamily="49"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a:t>按一下以編輯母片子標題樣式</a:t>
            </a:r>
            <a:endParaRPr lang="zh-TW" altLang="en-US" dirty="0"/>
          </a:p>
        </p:txBody>
      </p:sp>
    </p:spTree>
    <p:extLst>
      <p:ext uri="{BB962C8B-B14F-4D97-AF65-F5344CB8AC3E}">
        <p14:creationId xmlns:p14="http://schemas.microsoft.com/office/powerpoint/2010/main" val="386720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p:spPr>
        <p:txBody>
          <a:bodyPr vert="horz" wrap="square" lIns="91440" tIns="45720" rIns="91440" bIns="45720" numCol="1" rtlCol="0" anchor="t" anchorCtr="0" compatLnSpc="1">
            <a:prstTxWarp prst="textNoShape">
              <a:avLst/>
            </a:prstTxWarp>
          </a:bodyPr>
          <a:lstStyle/>
          <a:p>
            <a:pPr rtl="0"/>
            <a:endParaRPr lang="zh-TW" altLang="en-US" sz="1800" dirty="0">
              <a:latin typeface="細明體" panose="02020509000000000000" pitchFamily="49" charset="-120"/>
              <a:ea typeface="細明體" panose="02020509000000000000" pitchFamily="49" charset="-120"/>
            </a:endParaRPr>
          </a:p>
        </p:txBody>
      </p:sp>
      <p:sp>
        <p:nvSpPr>
          <p:cNvPr id="8" name="手繪多邊形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zh-TW" altLang="en-US" sz="1800" dirty="0">
              <a:latin typeface="細明體" panose="02020509000000000000" pitchFamily="49" charset="-120"/>
              <a:ea typeface="細明體" panose="02020509000000000000" pitchFamily="49" charset="-120"/>
            </a:endParaRPr>
          </a:p>
        </p:txBody>
      </p:sp>
      <p:sp>
        <p:nvSpPr>
          <p:cNvPr id="9" name="手繪多邊形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rtlCol="0" anchor="t" anchorCtr="0" compatLnSpc="1">
            <a:prstTxWarp prst="textNoShape">
              <a:avLst/>
            </a:prstTxWarp>
          </a:bodyPr>
          <a:lstStyle/>
          <a:p>
            <a:pPr lvl="0" rtl="0"/>
            <a:endParaRPr lang="zh-TW" altLang="en-US" sz="1800" dirty="0">
              <a:latin typeface="細明體" panose="02020509000000000000" pitchFamily="49" charset="-120"/>
              <a:ea typeface="細明體" panose="02020509000000000000" pitchFamily="49" charset="-120"/>
            </a:endParaRPr>
          </a:p>
        </p:txBody>
      </p:sp>
      <p:sp>
        <p:nvSpPr>
          <p:cNvPr id="10" name="手繪多邊形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rtlCol="0" anchor="t" anchorCtr="0" compatLnSpc="1">
            <a:prstTxWarp prst="textNoShape">
              <a:avLst/>
            </a:prstTxWarp>
          </a:bodyPr>
          <a:lstStyle/>
          <a:p>
            <a:pPr lvl="0" rtl="0"/>
            <a:endParaRPr lang="zh-TW" altLang="en-US" sz="1800" dirty="0">
              <a:latin typeface="細明體" panose="02020509000000000000" pitchFamily="49" charset="-120"/>
              <a:ea typeface="細明體" panose="02020509000000000000" pitchFamily="49" charset="-120"/>
            </a:endParaRPr>
          </a:p>
        </p:txBody>
      </p:sp>
      <p:sp>
        <p:nvSpPr>
          <p:cNvPr id="2" name="標題 1"/>
          <p:cNvSpPr>
            <a:spLocks noGrp="1"/>
          </p:cNvSpPr>
          <p:nvPr>
            <p:ph type="title"/>
          </p:nvPr>
        </p:nvSpPr>
        <p:spPr>
          <a:xfrm>
            <a:off x="1295398" y="2914650"/>
            <a:ext cx="8046720" cy="1557338"/>
          </a:xfrm>
        </p:spPr>
        <p:txBody>
          <a:bodyPr rtlCol="0" anchor="b">
            <a:normAutofit/>
          </a:bodyPr>
          <a:lstStyle>
            <a:lvl1pPr>
              <a:defRPr sz="3200">
                <a:solidFill>
                  <a:schemeClr val="tx1"/>
                </a:solidFill>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295398" y="4589463"/>
            <a:ext cx="8046718" cy="1011237"/>
          </a:xfrm>
        </p:spPr>
        <p:txBody>
          <a:bodyPr rtlCol="0"/>
          <a:lstStyle>
            <a:lvl1pPr marL="0" indent="0">
              <a:spcBef>
                <a:spcPts val="1200"/>
              </a:spcBef>
              <a:buNone/>
              <a:defRPr sz="2400">
                <a:solidFill>
                  <a:schemeClr val="tx1"/>
                </a:solidFill>
                <a:latin typeface="細明體" panose="02020509000000000000" pitchFamily="49" charset="-120"/>
                <a:ea typeface="細明體" panose="02020509000000000000" pitchFamily="49" charset="-12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zh-TW" altLang="en-US"/>
              <a:t>按一下以編輯母片文字樣式</a:t>
            </a:r>
          </a:p>
        </p:txBody>
      </p:sp>
    </p:spTree>
    <p:extLst>
      <p:ext uri="{BB962C8B-B14F-4D97-AF65-F5344CB8AC3E}">
        <p14:creationId xmlns:p14="http://schemas.microsoft.com/office/powerpoint/2010/main" val="363119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1295400" y="1828800"/>
            <a:ext cx="4572000" cy="4343400"/>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6324600" y="1828799"/>
            <a:ext cx="4572000" cy="4343401"/>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lvl1pPr>
              <a:defRPr/>
            </a:lvl1pPr>
          </a:lstStyle>
          <a:p>
            <a:fld id="{A95F078C-BA9A-40B3-BF32-09A7B9B36B1A}" type="datetime2">
              <a:rPr lang="zh-TW" altLang="en-US" smtClean="0"/>
              <a:pPr/>
              <a:t>2023年1月7日</a:t>
            </a:fld>
            <a:endParaRPr lang="zh-TW" altLang="en-US" dirty="0"/>
          </a:p>
        </p:txBody>
      </p:sp>
      <p:sp>
        <p:nvSpPr>
          <p:cNvPr id="7" name="投影片編號預留位置 6"/>
          <p:cNvSpPr>
            <a:spLocks noGrp="1"/>
          </p:cNvSpPr>
          <p:nvPr>
            <p:ph type="sldNum" sz="quarter" idx="12"/>
          </p:nvPr>
        </p:nvSpPr>
        <p:spPr/>
        <p:txBody>
          <a:bodyPr rtlCol="0"/>
          <a:lstStyle/>
          <a:p>
            <a:pPr rtl="0"/>
            <a:fld id="{A7F8E3F6-DE14-48B2-B2BC-6FABA9630FB8}" type="slidenum">
              <a:rPr lang="en-US" altLang="zh-TW" smtClean="0"/>
              <a:t>‹#›</a:t>
            </a:fld>
            <a:endParaRPr lang="zh-TW" altLang="en-US" dirty="0"/>
          </a:p>
        </p:txBody>
      </p:sp>
    </p:spTree>
    <p:extLst>
      <p:ext uri="{BB962C8B-B14F-4D97-AF65-F5344CB8AC3E}">
        <p14:creationId xmlns:p14="http://schemas.microsoft.com/office/powerpoint/2010/main" val="368548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1295400" y="255134"/>
            <a:ext cx="9601200" cy="1036850"/>
          </a:xfrm>
        </p:spPr>
        <p:txBody>
          <a:bodyPr rtlCol="0"/>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295400" y="1828800"/>
            <a:ext cx="4572000" cy="850392"/>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按一下以編輯母片文字樣式</a:t>
            </a:r>
          </a:p>
        </p:txBody>
      </p:sp>
      <p:sp>
        <p:nvSpPr>
          <p:cNvPr id="4" name="內容預留位置 3"/>
          <p:cNvSpPr>
            <a:spLocks noGrp="1"/>
          </p:cNvSpPr>
          <p:nvPr>
            <p:ph sz="half" idx="2"/>
          </p:nvPr>
        </p:nvSpPr>
        <p:spPr>
          <a:xfrm>
            <a:off x="1295400" y="2705100"/>
            <a:ext cx="4572000" cy="3467100"/>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6324600" y="1828800"/>
            <a:ext cx="4572000" cy="847725"/>
          </a:xfrm>
        </p:spPr>
        <p:txBody>
          <a:bodyPr rtlCol="0"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a:t>按一下以編輯母片文字樣式</a:t>
            </a:r>
          </a:p>
        </p:txBody>
      </p:sp>
      <p:sp>
        <p:nvSpPr>
          <p:cNvPr id="6" name="內容預留位置 5"/>
          <p:cNvSpPr>
            <a:spLocks noGrp="1"/>
          </p:cNvSpPr>
          <p:nvPr>
            <p:ph sz="quarter" idx="4"/>
          </p:nvPr>
        </p:nvSpPr>
        <p:spPr>
          <a:xfrm>
            <a:off x="6324600" y="2705100"/>
            <a:ext cx="4572000" cy="3467100"/>
          </a:xfrm>
        </p:spPr>
        <p:txBody>
          <a:bodyPr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8" name="頁尾預留位置 7"/>
          <p:cNvSpPr>
            <a:spLocks noGrp="1"/>
          </p:cNvSpPr>
          <p:nvPr>
            <p:ph type="ftr" sz="quarter" idx="11"/>
          </p:nvPr>
        </p:nvSpPr>
        <p:spPr/>
        <p:txBody>
          <a:bodyPr rtlCol="0"/>
          <a:lstStyle/>
          <a:p>
            <a:pPr rtl="0"/>
            <a:r>
              <a:rPr lang="zh-TW" altLang="en-US" dirty="0"/>
              <a:t>新增頁尾</a:t>
            </a:r>
          </a:p>
        </p:txBody>
      </p:sp>
      <p:sp>
        <p:nvSpPr>
          <p:cNvPr id="7" name="日期預留位置 6"/>
          <p:cNvSpPr>
            <a:spLocks noGrp="1"/>
          </p:cNvSpPr>
          <p:nvPr>
            <p:ph type="dt" sz="half" idx="10"/>
          </p:nvPr>
        </p:nvSpPr>
        <p:spPr/>
        <p:txBody>
          <a:bodyPr rtlCol="0"/>
          <a:lstStyle>
            <a:lvl1pPr>
              <a:defRPr/>
            </a:lvl1pPr>
          </a:lstStyle>
          <a:p>
            <a:fld id="{2092C078-CA35-4C0C-86C3-9543EA688271}" type="datetime2">
              <a:rPr lang="zh-TW" altLang="en-US" smtClean="0"/>
              <a:pPr/>
              <a:t>2023年1月7日</a:t>
            </a:fld>
            <a:endParaRPr lang="zh-TW" altLang="en-US" dirty="0"/>
          </a:p>
        </p:txBody>
      </p:sp>
      <p:sp>
        <p:nvSpPr>
          <p:cNvPr id="9" name="投影片編號預留位置 8"/>
          <p:cNvSpPr>
            <a:spLocks noGrp="1"/>
          </p:cNvSpPr>
          <p:nvPr>
            <p:ph type="sldNum" sz="quarter" idx="12"/>
          </p:nvPr>
        </p:nvSpPr>
        <p:spPr/>
        <p:txBody>
          <a:bodyPr rtlCol="0"/>
          <a:lstStyle/>
          <a:p>
            <a:pPr rtl="0"/>
            <a:fld id="{A7F8E3F6-DE14-48B2-B2BC-6FABA9630FB8}" type="slidenum">
              <a:rPr lang="en-US" altLang="zh-TW" smtClean="0"/>
              <a:t>‹#›</a:t>
            </a:fld>
            <a:endParaRPr lang="zh-TW" altLang="en-US" dirty="0"/>
          </a:p>
        </p:txBody>
      </p:sp>
    </p:spTree>
    <p:extLst>
      <p:ext uri="{BB962C8B-B14F-4D97-AF65-F5344CB8AC3E}">
        <p14:creationId xmlns:p14="http://schemas.microsoft.com/office/powerpoint/2010/main" val="135812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4" name="頁尾預留位置 3"/>
          <p:cNvSpPr>
            <a:spLocks noGrp="1"/>
          </p:cNvSpPr>
          <p:nvPr>
            <p:ph type="ftr" sz="quarter" idx="11"/>
          </p:nvPr>
        </p:nvSpPr>
        <p:spPr/>
        <p:txBody>
          <a:bodyPr rtlCol="0"/>
          <a:lstStyle/>
          <a:p>
            <a:pPr rtl="0"/>
            <a:r>
              <a:rPr lang="zh-TW" altLang="en-US" dirty="0"/>
              <a:t>新增頁尾</a:t>
            </a:r>
          </a:p>
        </p:txBody>
      </p:sp>
      <p:sp>
        <p:nvSpPr>
          <p:cNvPr id="3" name="日期預留位置 2"/>
          <p:cNvSpPr>
            <a:spLocks noGrp="1"/>
          </p:cNvSpPr>
          <p:nvPr>
            <p:ph type="dt" sz="half" idx="10"/>
          </p:nvPr>
        </p:nvSpPr>
        <p:spPr/>
        <p:txBody>
          <a:bodyPr rtlCol="0"/>
          <a:lstStyle>
            <a:lvl1pPr>
              <a:defRPr/>
            </a:lvl1pPr>
          </a:lstStyle>
          <a:p>
            <a:fld id="{BDA3ABCE-6D63-49EA-8675-A519E20E14AD}" type="datetime2">
              <a:rPr lang="zh-TW" altLang="en-US" smtClean="0"/>
              <a:pPr/>
              <a:t>2023年1月7日</a:t>
            </a:fld>
            <a:endParaRPr lang="zh-TW" altLang="en-US" dirty="0"/>
          </a:p>
        </p:txBody>
      </p:sp>
      <p:sp>
        <p:nvSpPr>
          <p:cNvPr id="5" name="投影片編號預留位置 4"/>
          <p:cNvSpPr>
            <a:spLocks noGrp="1"/>
          </p:cNvSpPr>
          <p:nvPr>
            <p:ph type="sldNum" sz="quarter" idx="12"/>
          </p:nvPr>
        </p:nvSpPr>
        <p:spPr/>
        <p:txBody>
          <a:bodyPr rtlCol="0"/>
          <a:lstStyle/>
          <a:p>
            <a:pPr rtl="0"/>
            <a:fld id="{A7F8E3F6-DE14-48B2-B2BC-6FABA9630FB8}" type="slidenum">
              <a:rPr lang="en-US" altLang="zh-TW" smtClean="0"/>
              <a:t>‹#›</a:t>
            </a:fld>
            <a:endParaRPr lang="zh-TW" altLang="en-US" dirty="0"/>
          </a:p>
        </p:txBody>
      </p:sp>
    </p:spTree>
    <p:extLst>
      <p:ext uri="{BB962C8B-B14F-4D97-AF65-F5344CB8AC3E}">
        <p14:creationId xmlns:p14="http://schemas.microsoft.com/office/powerpoint/2010/main" val="398947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p>
            <a:pPr rtl="0"/>
            <a:r>
              <a:rPr lang="zh-TW" altLang="en-US" dirty="0"/>
              <a:t>新增頁尾</a:t>
            </a:r>
          </a:p>
        </p:txBody>
      </p:sp>
      <p:sp>
        <p:nvSpPr>
          <p:cNvPr id="2" name="日期預留位置 1"/>
          <p:cNvSpPr>
            <a:spLocks noGrp="1"/>
          </p:cNvSpPr>
          <p:nvPr>
            <p:ph type="dt" sz="half" idx="10"/>
          </p:nvPr>
        </p:nvSpPr>
        <p:spPr/>
        <p:txBody>
          <a:bodyPr rtlCol="0"/>
          <a:lstStyle>
            <a:lvl1pPr>
              <a:defRPr/>
            </a:lvl1pPr>
          </a:lstStyle>
          <a:p>
            <a:fld id="{D805E369-E33C-4B72-AC6E-0BDA0252A141}" type="datetime2">
              <a:rPr lang="zh-TW" altLang="en-US" smtClean="0"/>
              <a:pPr/>
              <a:t>2023年1月7日</a:t>
            </a:fld>
            <a:endParaRPr lang="zh-TW" altLang="en-US" dirty="0"/>
          </a:p>
        </p:txBody>
      </p:sp>
      <p:sp>
        <p:nvSpPr>
          <p:cNvPr id="4" name="投影片編號預留位置 3"/>
          <p:cNvSpPr>
            <a:spLocks noGrp="1"/>
          </p:cNvSpPr>
          <p:nvPr>
            <p:ph type="sldNum" sz="quarter" idx="12"/>
          </p:nvPr>
        </p:nvSpPr>
        <p:spPr/>
        <p:txBody>
          <a:bodyPr rtlCol="0"/>
          <a:lstStyle/>
          <a:p>
            <a:pPr rtl="0"/>
            <a:fld id="{A7F8E3F6-DE14-48B2-B2BC-6FABA9630FB8}" type="slidenum">
              <a:rPr lang="en-US" altLang="zh-TW" smtClean="0"/>
              <a:t>‹#›</a:t>
            </a:fld>
            <a:endParaRPr lang="zh-TW" altLang="en-US" dirty="0"/>
          </a:p>
        </p:txBody>
      </p:sp>
    </p:spTree>
    <p:extLst>
      <p:ext uri="{BB962C8B-B14F-4D97-AF65-F5344CB8AC3E}">
        <p14:creationId xmlns:p14="http://schemas.microsoft.com/office/powerpoint/2010/main" val="352249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nchor="b"/>
          <a:lstStyle>
            <a:lvl1pPr>
              <a:defRPr sz="3200"/>
            </a:lvl1pPr>
          </a:lstStyle>
          <a:p>
            <a:pPr rtl="0"/>
            <a:r>
              <a:rPr lang="zh-TW" altLang="en-US"/>
              <a:t>按一下以編輯母片標題樣式</a:t>
            </a:r>
            <a:endParaRPr lang="zh-TW" altLang="en-US" dirty="0"/>
          </a:p>
        </p:txBody>
      </p:sp>
      <p:sp>
        <p:nvSpPr>
          <p:cNvPr id="3" name="內容預留位置 2"/>
          <p:cNvSpPr>
            <a:spLocks noGrp="1"/>
          </p:cNvSpPr>
          <p:nvPr>
            <p:ph idx="1"/>
          </p:nvPr>
        </p:nvSpPr>
        <p:spPr>
          <a:xfrm>
            <a:off x="4728209" y="1828800"/>
            <a:ext cx="6126480" cy="4343400"/>
          </a:xfrm>
        </p:spPr>
        <p:txBody>
          <a:bodyPr rtlCol="0">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8" name="文字預留位置 3"/>
          <p:cNvSpPr>
            <a:spLocks noGrp="1"/>
          </p:cNvSpPr>
          <p:nvPr>
            <p:ph type="body" sz="half" idx="2" hasCustomPrompt="1"/>
          </p:nvPr>
        </p:nvSpPr>
        <p:spPr>
          <a:xfrm>
            <a:off x="1295400" y="1828800"/>
            <a:ext cx="3007179"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dirty="0"/>
              <a:t>按一下以編輯母片文樣式</a:t>
            </a:r>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lvl1pPr>
              <a:defRPr/>
            </a:lvl1pPr>
          </a:lstStyle>
          <a:p>
            <a:fld id="{9D987E50-C9E0-46B7-BD44-9D13C4F8E178}" type="datetime2">
              <a:rPr lang="zh-TW" altLang="en-US" smtClean="0"/>
              <a:pPr/>
              <a:t>2023年1月7日</a:t>
            </a:fld>
            <a:endParaRPr lang="zh-TW" altLang="en-US" dirty="0"/>
          </a:p>
        </p:txBody>
      </p:sp>
      <p:sp>
        <p:nvSpPr>
          <p:cNvPr id="7" name="投影片編號預留位置 6"/>
          <p:cNvSpPr>
            <a:spLocks noGrp="1"/>
          </p:cNvSpPr>
          <p:nvPr>
            <p:ph type="sldNum" sz="quarter" idx="12"/>
          </p:nvPr>
        </p:nvSpPr>
        <p:spPr/>
        <p:txBody>
          <a:bodyPr rtlCol="0"/>
          <a:lstStyle/>
          <a:p>
            <a:pPr rtl="0"/>
            <a:fld id="{A7F8E3F6-DE14-48B2-B2BC-6FABA9630FB8}" type="slidenum">
              <a:rPr lang="en-US" altLang="zh-TW" smtClean="0"/>
              <a:t>‹#›</a:t>
            </a:fld>
            <a:endParaRPr lang="zh-TW" altLang="en-US" dirty="0"/>
          </a:p>
        </p:txBody>
      </p:sp>
    </p:spTree>
    <p:extLst>
      <p:ext uri="{BB962C8B-B14F-4D97-AF65-F5344CB8AC3E}">
        <p14:creationId xmlns:p14="http://schemas.microsoft.com/office/powerpoint/2010/main" val="83123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295400" y="255134"/>
            <a:ext cx="9601200" cy="1036850"/>
          </a:xfrm>
        </p:spPr>
        <p:txBody>
          <a:bodyPr rtlCol="0" anchor="b"/>
          <a:lstStyle>
            <a:lvl1pPr>
              <a:defRPr sz="3200"/>
            </a:lvl1pPr>
          </a:lstStyle>
          <a:p>
            <a:pPr rtl="0"/>
            <a:r>
              <a:rPr lang="zh-TW" altLang="en-US"/>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4724400" y="1828801"/>
            <a:ext cx="6172200" cy="4343400"/>
          </a:xfrm>
        </p:spPr>
        <p:txBody>
          <a:bodyPr tIns="27432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hasCustomPrompt="1"/>
          </p:nvPr>
        </p:nvSpPr>
        <p:spPr>
          <a:xfrm>
            <a:off x="1295400" y="1828800"/>
            <a:ext cx="3007179" cy="4343400"/>
          </a:xfrm>
        </p:spPr>
        <p:txBody>
          <a:bodyPr rtlCol="0"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dirty="0"/>
              <a:t>按一下以編輯母片文樣式</a:t>
            </a:r>
          </a:p>
        </p:txBody>
      </p:sp>
      <p:sp>
        <p:nvSpPr>
          <p:cNvPr id="6" name="頁尾預留位置 5"/>
          <p:cNvSpPr>
            <a:spLocks noGrp="1"/>
          </p:cNvSpPr>
          <p:nvPr>
            <p:ph type="ftr" sz="quarter" idx="11"/>
          </p:nvPr>
        </p:nvSpPr>
        <p:spPr/>
        <p:txBody>
          <a:bodyPr rtlCol="0"/>
          <a:lstStyle/>
          <a:p>
            <a:pPr rtl="0"/>
            <a:r>
              <a:rPr lang="zh-TW" altLang="en-US" dirty="0"/>
              <a:t>新增頁尾</a:t>
            </a:r>
          </a:p>
        </p:txBody>
      </p:sp>
      <p:sp>
        <p:nvSpPr>
          <p:cNvPr id="5" name="日期預留位置 4"/>
          <p:cNvSpPr>
            <a:spLocks noGrp="1"/>
          </p:cNvSpPr>
          <p:nvPr>
            <p:ph type="dt" sz="half" idx="10"/>
          </p:nvPr>
        </p:nvSpPr>
        <p:spPr/>
        <p:txBody>
          <a:bodyPr rtlCol="0"/>
          <a:lstStyle>
            <a:lvl1pPr>
              <a:defRPr/>
            </a:lvl1pPr>
          </a:lstStyle>
          <a:p>
            <a:fld id="{D59CAA90-B7A4-48C0-8F82-7AA9C34F188F}" type="datetime2">
              <a:rPr lang="zh-TW" altLang="en-US" smtClean="0"/>
              <a:pPr/>
              <a:t>2023年1月7日</a:t>
            </a:fld>
            <a:endParaRPr lang="zh-TW" altLang="en-US" dirty="0"/>
          </a:p>
        </p:txBody>
      </p:sp>
      <p:sp>
        <p:nvSpPr>
          <p:cNvPr id="7" name="投影片編號預留位置 6"/>
          <p:cNvSpPr>
            <a:spLocks noGrp="1"/>
          </p:cNvSpPr>
          <p:nvPr>
            <p:ph type="sldNum" sz="quarter" idx="12"/>
          </p:nvPr>
        </p:nvSpPr>
        <p:spPr/>
        <p:txBody>
          <a:bodyPr rtlCol="0"/>
          <a:lstStyle/>
          <a:p>
            <a:pPr rtl="0"/>
            <a:fld id="{A7F8E3F6-DE14-48B2-B2BC-6FABA9630FB8}" type="slidenum">
              <a:rPr lang="en-US" altLang="zh-TW" smtClean="0"/>
              <a:t>‹#›</a:t>
            </a:fld>
            <a:endParaRPr lang="zh-TW" altLang="en-US" dirty="0"/>
          </a:p>
        </p:txBody>
      </p:sp>
    </p:spTree>
    <p:extLst>
      <p:ext uri="{BB962C8B-B14F-4D97-AF65-F5344CB8AC3E}">
        <p14:creationId xmlns:p14="http://schemas.microsoft.com/office/powerpoint/2010/main" val="811348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含標題的兩張圖片">
    <p:spTree>
      <p:nvGrpSpPr>
        <p:cNvPr id="1" name=""/>
        <p:cNvGrpSpPr/>
        <p:nvPr/>
      </p:nvGrpSpPr>
      <p:grpSpPr>
        <a:xfrm>
          <a:off x="0" y="0"/>
          <a:ext cx="0" cy="0"/>
          <a:chOff x="0" y="0"/>
          <a:chExt cx="0" cy="0"/>
        </a:xfrm>
      </p:grpSpPr>
      <p:sp>
        <p:nvSpPr>
          <p:cNvPr id="9" name="矩形 8"/>
          <p:cNvSpPr/>
          <p:nvPr/>
        </p:nvSpPr>
        <p:spPr bwMode="invGray">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10" name="矩形 9"/>
          <p:cNvSpPr/>
          <p:nvPr/>
        </p:nvSpPr>
        <p:spPr bwMode="invGray">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11" name="矩形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800" dirty="0">
              <a:latin typeface="細明體" panose="02020509000000000000" pitchFamily="49" charset="-120"/>
              <a:ea typeface="細明體" panose="02020509000000000000" pitchFamily="49" charset="-120"/>
            </a:endParaRPr>
          </a:p>
        </p:txBody>
      </p:sp>
      <p:sp>
        <p:nvSpPr>
          <p:cNvPr id="12" name="矩形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sz="1800" dirty="0">
              <a:latin typeface="細明體" panose="02020509000000000000" pitchFamily="49" charset="-120"/>
              <a:ea typeface="細明體" panose="02020509000000000000" pitchFamily="49" charset="-120"/>
            </a:endParaRPr>
          </a:p>
        </p:txBody>
      </p:sp>
      <p:sp>
        <p:nvSpPr>
          <p:cNvPr id="2" name="標題 1"/>
          <p:cNvSpPr>
            <a:spLocks noGrp="1"/>
          </p:cNvSpPr>
          <p:nvPr>
            <p:ph type="title"/>
          </p:nvPr>
        </p:nvSpPr>
        <p:spPr>
          <a:xfrm>
            <a:off x="1295400" y="255134"/>
            <a:ext cx="9601200" cy="1036850"/>
          </a:xfrm>
        </p:spPr>
        <p:txBody>
          <a:bodyPr rtlCol="0" anchor="b"/>
          <a:lstStyle>
            <a:lvl1pPr>
              <a:defRPr sz="3200">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圖片預留位置 2" descr="要新增影像的空白預留位置。按一下預留位置，然後選取您要新增的影像"/>
          <p:cNvSpPr>
            <a:spLocks noGrp="1"/>
          </p:cNvSpPr>
          <p:nvPr>
            <p:ph type="pic" idx="1"/>
          </p:nvPr>
        </p:nvSpPr>
        <p:spPr>
          <a:xfrm>
            <a:off x="1298448" y="1828801"/>
            <a:ext cx="4572000" cy="3428999"/>
          </a:xfrm>
        </p:spPr>
        <p:txBody>
          <a:bodyPr tIns="274320" rtlCol="0">
            <a:normAutofit/>
          </a:bodyPr>
          <a:lstStyle>
            <a:lvl1pPr marL="0" indent="0" algn="ctr">
              <a:buNone/>
              <a:defRPr sz="2400">
                <a:latin typeface="細明體" panose="02020509000000000000" pitchFamily="49" charset="-120"/>
                <a:ea typeface="細明體" panose="02020509000000000000" pitchFamily="49"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bwMode="invGray">
          <a:xfrm>
            <a:off x="1371273" y="5333098"/>
            <a:ext cx="4420252" cy="839102"/>
          </a:xfrm>
        </p:spPr>
        <p:txBody>
          <a:bodyPr rtlCol="0" anchor="t">
            <a:normAutofit/>
          </a:bodyPr>
          <a:lstStyle>
            <a:lvl1pPr marL="0" indent="0">
              <a:spcBef>
                <a:spcPts val="0"/>
              </a:spcBef>
              <a:buNone/>
              <a:defRPr sz="1800">
                <a:solidFill>
                  <a:schemeClr val="bg1"/>
                </a:solidFill>
                <a:latin typeface="細明體" panose="02020509000000000000" pitchFamily="49" charset="-120"/>
                <a:ea typeface="細明體" panose="02020509000000000000" pitchFamily="49"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a:t>按一下以編輯母片文字樣式</a:t>
            </a:r>
          </a:p>
        </p:txBody>
      </p:sp>
      <p:sp>
        <p:nvSpPr>
          <p:cNvPr id="8" name="圖片預留位置 2" descr="要新增影像的空白預留位置。按一下預留位置，然後選取您要新增的影像"/>
          <p:cNvSpPr>
            <a:spLocks noGrp="1"/>
          </p:cNvSpPr>
          <p:nvPr>
            <p:ph type="pic" idx="13"/>
          </p:nvPr>
        </p:nvSpPr>
        <p:spPr>
          <a:xfrm>
            <a:off x="6324600" y="1828801"/>
            <a:ext cx="4572000" cy="3428999"/>
          </a:xfrm>
        </p:spPr>
        <p:txBody>
          <a:bodyPr tIns="274320" rtlCol="0">
            <a:normAutofit/>
          </a:bodyPr>
          <a:lstStyle>
            <a:lvl1pPr marL="0" indent="0" algn="ctr">
              <a:buNone/>
              <a:defRPr sz="2400">
                <a:latin typeface="細明體" panose="02020509000000000000" pitchFamily="49" charset="-120"/>
                <a:ea typeface="細明體" panose="02020509000000000000" pitchFamily="49"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a:t>按一下圖示以新增圖片</a:t>
            </a:r>
            <a:endParaRPr lang="zh-TW" altLang="en-US" dirty="0"/>
          </a:p>
        </p:txBody>
      </p:sp>
      <p:sp>
        <p:nvSpPr>
          <p:cNvPr id="13" name="文字預留位置 3"/>
          <p:cNvSpPr>
            <a:spLocks noGrp="1"/>
          </p:cNvSpPr>
          <p:nvPr>
            <p:ph type="body" sz="half" idx="14"/>
          </p:nvPr>
        </p:nvSpPr>
        <p:spPr bwMode="invGray">
          <a:xfrm>
            <a:off x="6412954" y="5333098"/>
            <a:ext cx="4420252" cy="839102"/>
          </a:xfrm>
        </p:spPr>
        <p:txBody>
          <a:bodyPr rtlCol="0" anchor="t">
            <a:normAutofit/>
          </a:bodyPr>
          <a:lstStyle>
            <a:lvl1pPr marL="0" indent="0">
              <a:spcBef>
                <a:spcPts val="0"/>
              </a:spcBef>
              <a:buNone/>
              <a:defRPr sz="1800">
                <a:solidFill>
                  <a:schemeClr val="bg1"/>
                </a:solidFill>
                <a:latin typeface="細明體" panose="02020509000000000000" pitchFamily="49" charset="-120"/>
                <a:ea typeface="細明體" panose="02020509000000000000" pitchFamily="49"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a:t>按一下以編輯母片文字樣式</a:t>
            </a:r>
          </a:p>
        </p:txBody>
      </p:sp>
      <p:sp>
        <p:nvSpPr>
          <p:cNvPr id="6" name="頁尾預留位置 5"/>
          <p:cNvSpPr>
            <a:spLocks noGrp="1"/>
          </p:cNvSpPr>
          <p:nvPr>
            <p:ph type="ftr" sz="quarter" idx="11"/>
          </p:nvPr>
        </p:nvSpPr>
        <p:spPr/>
        <p:txBody>
          <a:bodyPr rtlCol="0"/>
          <a:lstStyle>
            <a:lvl1pPr>
              <a:defRPr>
                <a:latin typeface="細明體" panose="02020509000000000000" pitchFamily="49" charset="-120"/>
                <a:ea typeface="細明體" panose="02020509000000000000" pitchFamily="49" charset="-120"/>
              </a:defRPr>
            </a:lvl1pPr>
          </a:lstStyle>
          <a:p>
            <a:r>
              <a:rPr lang="zh-TW" altLang="en-US"/>
              <a:t>新增頁尾</a:t>
            </a:r>
            <a:endParaRPr lang="zh-TW" altLang="en-US" dirty="0"/>
          </a:p>
        </p:txBody>
      </p:sp>
      <p:sp>
        <p:nvSpPr>
          <p:cNvPr id="5" name="日期預留位置 4"/>
          <p:cNvSpPr>
            <a:spLocks noGrp="1"/>
          </p:cNvSpPr>
          <p:nvPr>
            <p:ph type="dt" sz="half" idx="10"/>
          </p:nvPr>
        </p:nvSpPr>
        <p:spPr/>
        <p:txBody>
          <a:bodyPr rtlCol="0"/>
          <a:lstStyle>
            <a:lvl1pPr>
              <a:defRPr>
                <a:latin typeface="細明體" panose="02020509000000000000" pitchFamily="49" charset="-120"/>
                <a:ea typeface="細明體" panose="02020509000000000000" pitchFamily="49" charset="-120"/>
              </a:defRPr>
            </a:lvl1pPr>
          </a:lstStyle>
          <a:p>
            <a:fld id="{CC288428-A71D-4FD5-86E0-8E87A405CD06}" type="datetime2">
              <a:rPr lang="zh-TW" altLang="en-US" smtClean="0"/>
              <a:pPr/>
              <a:t>2023年1月7日</a:t>
            </a:fld>
            <a:endParaRPr lang="zh-TW" altLang="en-US" dirty="0"/>
          </a:p>
        </p:txBody>
      </p:sp>
      <p:sp>
        <p:nvSpPr>
          <p:cNvPr id="7" name="投影片編號預留位置 6"/>
          <p:cNvSpPr>
            <a:spLocks noGrp="1"/>
          </p:cNvSpPr>
          <p:nvPr>
            <p:ph type="sldNum" sz="quarter" idx="12"/>
          </p:nvPr>
        </p:nvSpPr>
        <p:spPr/>
        <p:txBody>
          <a:bodyPr rtlCol="0"/>
          <a:lstStyle>
            <a:lvl1pPr>
              <a:defRPr>
                <a:latin typeface="細明體" panose="02020509000000000000" pitchFamily="49" charset="-120"/>
                <a:ea typeface="細明體" panose="02020509000000000000" pitchFamily="49" charset="-120"/>
              </a:defRPr>
            </a:lvl1pPr>
          </a:lstStyle>
          <a:p>
            <a:fld id="{A7F8E3F6-DE14-48B2-B2BC-6FABA9630FB8}" type="slidenum">
              <a:rPr lang="en-US" altLang="zh-TW" smtClean="0"/>
              <a:pPr/>
              <a:t>‹#›</a:t>
            </a:fld>
            <a:endParaRPr lang="zh-TW" altLang="en-US" dirty="0"/>
          </a:p>
        </p:txBody>
      </p:sp>
    </p:spTree>
    <p:extLst>
      <p:ext uri="{BB962C8B-B14F-4D97-AF65-F5344CB8AC3E}">
        <p14:creationId xmlns:p14="http://schemas.microsoft.com/office/powerpoint/2010/main" val="3973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r>
              <a:rPr lang="zh-TW" altLang="en-US" dirty="0"/>
              <a:t>新增頁尾</a:t>
            </a:r>
          </a:p>
        </p:txBody>
      </p:sp>
      <p:sp>
        <p:nvSpPr>
          <p:cNvPr id="4" name="日期預留位置 3"/>
          <p:cNvSpPr>
            <a:spLocks noGrp="1"/>
          </p:cNvSpPr>
          <p:nvPr>
            <p:ph type="dt" sz="half" idx="10"/>
          </p:nvPr>
        </p:nvSpPr>
        <p:spPr/>
        <p:txBody>
          <a:bodyPr rtlCol="0"/>
          <a:lstStyle>
            <a:lvl1pPr>
              <a:defRPr/>
            </a:lvl1pPr>
          </a:lstStyle>
          <a:p>
            <a:fld id="{46C7237D-9A83-4DBA-9C45-57DAA44BF686}" type="datetime2">
              <a:rPr lang="zh-TW" altLang="en-US" smtClean="0"/>
              <a:pPr/>
              <a:t>2023年1月7日</a:t>
            </a:fld>
            <a:endParaRPr lang="zh-TW" altLang="en-US" dirty="0"/>
          </a:p>
        </p:txBody>
      </p:sp>
      <p:sp>
        <p:nvSpPr>
          <p:cNvPr id="6" name="投影片編號預留位置 5"/>
          <p:cNvSpPr>
            <a:spLocks noGrp="1"/>
          </p:cNvSpPr>
          <p:nvPr>
            <p:ph type="sldNum" sz="quarter" idx="12"/>
          </p:nvPr>
        </p:nvSpPr>
        <p:spPr/>
        <p:txBody>
          <a:bodyPr rtlCol="0"/>
          <a:lstStyle/>
          <a:p>
            <a:pPr rtl="0"/>
            <a:fld id="{A7F8E3F6-DE14-48B2-B2BC-6FABA9630FB8}" type="slidenum">
              <a:rPr lang="en-US" altLang="zh-TW" smtClean="0"/>
              <a:t>‹#›</a:t>
            </a:fld>
            <a:endParaRPr lang="zh-TW" altLang="en-US" dirty="0"/>
          </a:p>
        </p:txBody>
      </p:sp>
    </p:spTree>
    <p:extLst>
      <p:ext uri="{BB962C8B-B14F-4D97-AF65-F5344CB8AC3E}">
        <p14:creationId xmlns:p14="http://schemas.microsoft.com/office/powerpoint/2010/main" val="1966390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標題 7"/>
          <p:cNvSpPr>
            <a:spLocks noGrp="1"/>
          </p:cNvSpPr>
          <p:nvPr>
            <p:ph type="title"/>
          </p:nvPr>
        </p:nvSpPr>
        <p:spPr/>
        <p:txBody>
          <a:bodyPr rtlCol="0"/>
          <a:lstStyle/>
          <a:p>
            <a:pPr rtl="0"/>
            <a:r>
              <a:rPr lang="zh-TW" altLang="en-US" noProof="0"/>
              <a:t>按一下以編輯母片標題樣式</a:t>
            </a:r>
          </a:p>
        </p:txBody>
      </p:sp>
      <p:sp>
        <p:nvSpPr>
          <p:cNvPr id="3" name="內容預留位置 2"/>
          <p:cNvSpPr>
            <a:spLocks noGrp="1"/>
          </p:cNvSpPr>
          <p:nvPr>
            <p:ph sz="half" idx="1"/>
          </p:nvPr>
        </p:nvSpPr>
        <p:spPr>
          <a:xfrm>
            <a:off x="2589212" y="2133600"/>
            <a:ext cx="4313864" cy="3777622"/>
          </a:xfrm>
        </p:spPr>
        <p:txBody>
          <a:bodyPr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內容預留位置 3"/>
          <p:cNvSpPr>
            <a:spLocks noGrp="1"/>
          </p:cNvSpPr>
          <p:nvPr>
            <p:ph sz="half" idx="2"/>
          </p:nvPr>
        </p:nvSpPr>
        <p:spPr>
          <a:xfrm>
            <a:off x="7190747" y="2126222"/>
            <a:ext cx="4313864" cy="3777622"/>
          </a:xfrm>
        </p:spPr>
        <p:txBody>
          <a:bodyPr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日期預留位置 4"/>
          <p:cNvSpPr>
            <a:spLocks noGrp="1"/>
          </p:cNvSpPr>
          <p:nvPr>
            <p:ph type="dt" sz="half" idx="10"/>
          </p:nvPr>
        </p:nvSpPr>
        <p:spPr/>
        <p:txBody>
          <a:bodyPr rtlCol="0"/>
          <a:lstStyle/>
          <a:p>
            <a:pPr rtl="0"/>
            <a:fld id="{209D3023-215B-4016-B807-BFC9E7CB0FA2}" type="datetime1">
              <a:rPr lang="zh-TW" altLang="en-US" noProof="0" smtClean="0"/>
              <a:t>2023/1/7</a:t>
            </a:fld>
            <a:endParaRPr lang="zh-TW" altLang="en-US" noProof="0"/>
          </a:p>
        </p:txBody>
      </p:sp>
      <p:sp>
        <p:nvSpPr>
          <p:cNvPr id="6" name="頁尾預留位置 5"/>
          <p:cNvSpPr>
            <a:spLocks noGrp="1"/>
          </p:cNvSpPr>
          <p:nvPr>
            <p:ph type="ftr" sz="quarter" idx="11"/>
          </p:nvPr>
        </p:nvSpPr>
        <p:spPr/>
        <p:txBody>
          <a:bodyPr rtlCol="0"/>
          <a:lstStyle/>
          <a:p>
            <a:pPr rtl="0"/>
            <a:endParaRPr lang="zh-TW" altLang="en-US" noProof="0"/>
          </a:p>
        </p:txBody>
      </p:sp>
      <p:sp>
        <p:nvSpPr>
          <p:cNvPr id="10" name="手繪多邊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投影片編號預留位置 5"/>
          <p:cNvSpPr>
            <a:spLocks noGrp="1"/>
          </p:cNvSpPr>
          <p:nvPr>
            <p:ph type="sldNum" sz="quarter" idx="12"/>
          </p:nvPr>
        </p:nvSpPr>
        <p:spPr>
          <a:xfrm>
            <a:off x="531812" y="787782"/>
            <a:ext cx="779767" cy="365125"/>
          </a:xfrm>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35456513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矩形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8" name="矩形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9" name="矩形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2" name="直排標題 1"/>
          <p:cNvSpPr>
            <a:spLocks noGrp="1"/>
          </p:cNvSpPr>
          <p:nvPr>
            <p:ph type="title" orient="vert"/>
          </p:nvPr>
        </p:nvSpPr>
        <p:spPr>
          <a:xfrm>
            <a:off x="9871318" y="685800"/>
            <a:ext cx="1033272" cy="5486400"/>
          </a:xfrm>
        </p:spPr>
        <p:txBody>
          <a:bodyPr vert="eaVert" rtlCol="0"/>
          <a:lstStyle>
            <a:lvl1pPr>
              <a:defRPr>
                <a:latin typeface="細明體" panose="02020509000000000000" pitchFamily="49" charset="-120"/>
                <a:ea typeface="細明體" panose="02020509000000000000" pitchFamily="49" charset="-120"/>
              </a:defRPr>
            </a:lvl1pPr>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1295400" y="685800"/>
            <a:ext cx="7976754" cy="5486400"/>
          </a:xfrm>
        </p:spPr>
        <p:txBody>
          <a:bodyPr vert="eaVert" rtlCol="0"/>
          <a:lstStyle>
            <a:lvl1pPr>
              <a:defRPr>
                <a:latin typeface="細明體" panose="02020509000000000000" pitchFamily="49" charset="-120"/>
                <a:ea typeface="細明體" panose="02020509000000000000" pitchFamily="49" charset="-120"/>
              </a:defRPr>
            </a:lvl1pPr>
            <a:lvl2pPr>
              <a:defRPr>
                <a:latin typeface="細明體" panose="02020509000000000000" pitchFamily="49" charset="-120"/>
                <a:ea typeface="細明體" panose="02020509000000000000" pitchFamily="49" charset="-120"/>
              </a:defRPr>
            </a:lvl2pPr>
            <a:lvl3pPr>
              <a:defRPr>
                <a:latin typeface="細明體" panose="02020509000000000000" pitchFamily="49" charset="-120"/>
                <a:ea typeface="細明體" panose="02020509000000000000" pitchFamily="49" charset="-120"/>
              </a:defRPr>
            </a:lvl3pPr>
            <a:lvl4pPr>
              <a:defRPr>
                <a:latin typeface="細明體" panose="02020509000000000000" pitchFamily="49" charset="-120"/>
                <a:ea typeface="細明體" panose="02020509000000000000" pitchFamily="49" charset="-120"/>
              </a:defRPr>
            </a:lvl4pPr>
            <a:lvl5pPr>
              <a:defRPr>
                <a:latin typeface="細明體" panose="02020509000000000000" pitchFamily="49" charset="-120"/>
                <a:ea typeface="細明體" panose="02020509000000000000" pitchFamily="49" charset="-120"/>
              </a:defRPr>
            </a:lvl5pPr>
          </a:lstStyle>
          <a:p>
            <a:pPr lvl="0" rtl="0"/>
            <a:r>
              <a:rPr lang="zh-TW" altLang="en-US"/>
              <a:t>按一下以編輯母片文字樣式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lvl1pPr>
              <a:defRPr>
                <a:latin typeface="細明體" panose="02020509000000000000" pitchFamily="49" charset="-120"/>
                <a:ea typeface="細明體" panose="02020509000000000000" pitchFamily="49" charset="-120"/>
              </a:defRPr>
            </a:lvl1pPr>
          </a:lstStyle>
          <a:p>
            <a:r>
              <a:rPr lang="zh-TW" altLang="en-US"/>
              <a:t>新增頁尾</a:t>
            </a:r>
            <a:endParaRPr lang="zh-TW" altLang="en-US" dirty="0"/>
          </a:p>
        </p:txBody>
      </p:sp>
      <p:sp>
        <p:nvSpPr>
          <p:cNvPr id="4" name="日期預留位置 3"/>
          <p:cNvSpPr>
            <a:spLocks noGrp="1"/>
          </p:cNvSpPr>
          <p:nvPr>
            <p:ph type="dt" sz="half" idx="10"/>
          </p:nvPr>
        </p:nvSpPr>
        <p:spPr/>
        <p:txBody>
          <a:bodyPr rtlCol="0"/>
          <a:lstStyle>
            <a:lvl1pPr>
              <a:defRPr>
                <a:latin typeface="細明體" panose="02020509000000000000" pitchFamily="49" charset="-120"/>
                <a:ea typeface="細明體" panose="02020509000000000000" pitchFamily="49" charset="-120"/>
              </a:defRPr>
            </a:lvl1pPr>
          </a:lstStyle>
          <a:p>
            <a:fld id="{6AEEC33A-FAE9-40FB-B215-A6489B01F546}" type="datetime2">
              <a:rPr lang="zh-TW" altLang="en-US" smtClean="0"/>
              <a:pPr/>
              <a:t>2023年1月7日</a:t>
            </a:fld>
            <a:endParaRPr lang="zh-TW" altLang="en-US" dirty="0"/>
          </a:p>
        </p:txBody>
      </p:sp>
      <p:sp>
        <p:nvSpPr>
          <p:cNvPr id="6" name="投影片編號預留位置 5"/>
          <p:cNvSpPr>
            <a:spLocks noGrp="1"/>
          </p:cNvSpPr>
          <p:nvPr>
            <p:ph type="sldNum" sz="quarter" idx="12"/>
          </p:nvPr>
        </p:nvSpPr>
        <p:spPr/>
        <p:txBody>
          <a:bodyPr rtlCol="0"/>
          <a:lstStyle>
            <a:lvl1pPr>
              <a:defRPr>
                <a:solidFill>
                  <a:schemeClr val="bg1"/>
                </a:solidFill>
                <a:latin typeface="細明體" panose="02020509000000000000" pitchFamily="49" charset="-120"/>
                <a:ea typeface="細明體" panose="02020509000000000000" pitchFamily="49" charset="-120"/>
              </a:defRPr>
            </a:lvl1pPr>
          </a:lstStyle>
          <a:p>
            <a:fld id="{A7F8E3F6-DE14-48B2-B2BC-6FABA9630FB8}" type="slidenum">
              <a:rPr lang="en-US" altLang="zh-TW" smtClean="0"/>
              <a:pPr/>
              <a:t>‹#›</a:t>
            </a:fld>
            <a:endParaRPr lang="zh-TW" altLang="en-US" dirty="0"/>
          </a:p>
        </p:txBody>
      </p:sp>
    </p:spTree>
    <p:extLst>
      <p:ext uri="{BB962C8B-B14F-4D97-AF65-F5344CB8AC3E}">
        <p14:creationId xmlns:p14="http://schemas.microsoft.com/office/powerpoint/2010/main" val="16924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 name="Google Shape;13;p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28293807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9C33864-0BCB-4E4F-A104-C6433FBD5245}"/>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A697E493-9070-4BE9-860E-F0DC892AE3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BC5C76AC-F421-49B7-9828-7A94E256397E}"/>
              </a:ext>
            </a:extLst>
          </p:cNvPr>
          <p:cNvSpPr>
            <a:spLocks noGrp="1"/>
          </p:cNvSpPr>
          <p:nvPr>
            <p:ph type="dt" sz="half" idx="10"/>
          </p:nvPr>
        </p:nvSpPr>
        <p:spPr/>
        <p:txBody>
          <a:bodyPr/>
          <a:lstStyle/>
          <a:p>
            <a:fld id="{ECBE4974-91FC-4BE6-8858-BEE1B71920BB}" type="datetime1">
              <a:rPr lang="zh-TW" altLang="en-US" smtClean="0"/>
              <a:t>2023/1/7</a:t>
            </a:fld>
            <a:endParaRPr lang="zh-TW" altLang="en-US"/>
          </a:p>
        </p:txBody>
      </p:sp>
      <p:sp>
        <p:nvSpPr>
          <p:cNvPr id="5" name="頁尾版面配置區 4">
            <a:extLst>
              <a:ext uri="{FF2B5EF4-FFF2-40B4-BE49-F238E27FC236}">
                <a16:creationId xmlns:a16="http://schemas.microsoft.com/office/drawing/2014/main" id="{601DB717-BA03-43C1-9A06-85D94AFADF06}"/>
              </a:ext>
            </a:extLst>
          </p:cNvPr>
          <p:cNvSpPr>
            <a:spLocks noGrp="1"/>
          </p:cNvSpPr>
          <p:nvPr>
            <p:ph type="ftr" sz="quarter" idx="11"/>
          </p:nvPr>
        </p:nvSpPr>
        <p:spPr/>
        <p:txBody>
          <a:bodyPr/>
          <a:lstStyle/>
          <a:p>
            <a:r>
              <a:rPr lang="en-US" altLang="zh-TW"/>
              <a:t>10</a:t>
            </a:r>
            <a:endParaRPr lang="zh-TW" altLang="en-US"/>
          </a:p>
        </p:txBody>
      </p:sp>
      <p:sp>
        <p:nvSpPr>
          <p:cNvPr id="6" name="投影片編號版面配置區 5">
            <a:extLst>
              <a:ext uri="{FF2B5EF4-FFF2-40B4-BE49-F238E27FC236}">
                <a16:creationId xmlns:a16="http://schemas.microsoft.com/office/drawing/2014/main" id="{A42420AE-2A41-4262-A87C-FE3904D5846B}"/>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28646224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9E75FBC-3A74-4944-867D-A4B2AD603AB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9431193-172A-47E6-9943-B1E60D553B4F}"/>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CB6A95D3-12C3-4DE8-93A4-7F4547B6AC8A}"/>
              </a:ext>
            </a:extLst>
          </p:cNvPr>
          <p:cNvSpPr>
            <a:spLocks noGrp="1"/>
          </p:cNvSpPr>
          <p:nvPr>
            <p:ph type="dt" sz="half" idx="10"/>
          </p:nvPr>
        </p:nvSpPr>
        <p:spPr/>
        <p:txBody>
          <a:bodyPr/>
          <a:lstStyle/>
          <a:p>
            <a:fld id="{BBD0B8CA-7FC2-41D9-9429-43E42C514C4E}" type="datetime1">
              <a:rPr lang="zh-TW" altLang="en-US" smtClean="0"/>
              <a:t>2023/1/7</a:t>
            </a:fld>
            <a:endParaRPr lang="zh-TW" altLang="en-US"/>
          </a:p>
        </p:txBody>
      </p:sp>
      <p:sp>
        <p:nvSpPr>
          <p:cNvPr id="5" name="頁尾版面配置區 4">
            <a:extLst>
              <a:ext uri="{FF2B5EF4-FFF2-40B4-BE49-F238E27FC236}">
                <a16:creationId xmlns:a16="http://schemas.microsoft.com/office/drawing/2014/main" id="{EF7DBB71-2086-4AC5-83A3-51E92C1EAFEF}"/>
              </a:ext>
            </a:extLst>
          </p:cNvPr>
          <p:cNvSpPr>
            <a:spLocks noGrp="1"/>
          </p:cNvSpPr>
          <p:nvPr>
            <p:ph type="ftr" sz="quarter" idx="11"/>
          </p:nvPr>
        </p:nvSpPr>
        <p:spPr/>
        <p:txBody>
          <a:bodyPr/>
          <a:lstStyle/>
          <a:p>
            <a:r>
              <a:rPr lang="en-US" altLang="zh-TW"/>
              <a:t>10</a:t>
            </a:r>
            <a:endParaRPr lang="zh-TW" altLang="en-US"/>
          </a:p>
        </p:txBody>
      </p:sp>
      <p:sp>
        <p:nvSpPr>
          <p:cNvPr id="6" name="投影片編號版面配置區 5">
            <a:extLst>
              <a:ext uri="{FF2B5EF4-FFF2-40B4-BE49-F238E27FC236}">
                <a16:creationId xmlns:a16="http://schemas.microsoft.com/office/drawing/2014/main" id="{F202C6F3-60FA-42E9-B04A-EB54E3F58974}"/>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20709395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B0A4076-E49E-4309-92FA-1D0FFD8BCC4C}"/>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96A673DB-FF68-42C5-9EB7-DA4622A2FF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66889E84-D60C-4DA4-96B3-C0449BC5DE73}"/>
              </a:ext>
            </a:extLst>
          </p:cNvPr>
          <p:cNvSpPr>
            <a:spLocks noGrp="1"/>
          </p:cNvSpPr>
          <p:nvPr>
            <p:ph type="dt" sz="half" idx="10"/>
          </p:nvPr>
        </p:nvSpPr>
        <p:spPr/>
        <p:txBody>
          <a:bodyPr/>
          <a:lstStyle/>
          <a:p>
            <a:fld id="{C0370E3F-1A1C-446E-A062-248DF40DFEF7}" type="datetime1">
              <a:rPr lang="zh-TW" altLang="en-US" smtClean="0"/>
              <a:t>2023/1/7</a:t>
            </a:fld>
            <a:endParaRPr lang="zh-TW" altLang="en-US"/>
          </a:p>
        </p:txBody>
      </p:sp>
      <p:sp>
        <p:nvSpPr>
          <p:cNvPr id="5" name="頁尾版面配置區 4">
            <a:extLst>
              <a:ext uri="{FF2B5EF4-FFF2-40B4-BE49-F238E27FC236}">
                <a16:creationId xmlns:a16="http://schemas.microsoft.com/office/drawing/2014/main" id="{996766DE-ECA7-4C70-A03F-88A5112E59E9}"/>
              </a:ext>
            </a:extLst>
          </p:cNvPr>
          <p:cNvSpPr>
            <a:spLocks noGrp="1"/>
          </p:cNvSpPr>
          <p:nvPr>
            <p:ph type="ftr" sz="quarter" idx="11"/>
          </p:nvPr>
        </p:nvSpPr>
        <p:spPr/>
        <p:txBody>
          <a:bodyPr/>
          <a:lstStyle/>
          <a:p>
            <a:r>
              <a:rPr lang="en-US" altLang="zh-TW"/>
              <a:t>10</a:t>
            </a:r>
            <a:endParaRPr lang="zh-TW" altLang="en-US"/>
          </a:p>
        </p:txBody>
      </p:sp>
      <p:sp>
        <p:nvSpPr>
          <p:cNvPr id="6" name="投影片編號版面配置區 5">
            <a:extLst>
              <a:ext uri="{FF2B5EF4-FFF2-40B4-BE49-F238E27FC236}">
                <a16:creationId xmlns:a16="http://schemas.microsoft.com/office/drawing/2014/main" id="{564BBB7E-EB37-45EF-8F0B-1373D94F8E7F}"/>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208699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7DF658-23B3-4FE5-B136-667E557793D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C1B54C92-CDE9-47C8-B085-391A7B46D4A8}"/>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CA404323-1A6C-4609-9C54-FA3EFC944E16}"/>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9B7D12B-D8CE-466A-AA76-CE267F9EB8A7}"/>
              </a:ext>
            </a:extLst>
          </p:cNvPr>
          <p:cNvSpPr>
            <a:spLocks noGrp="1"/>
          </p:cNvSpPr>
          <p:nvPr>
            <p:ph type="dt" sz="half" idx="10"/>
          </p:nvPr>
        </p:nvSpPr>
        <p:spPr/>
        <p:txBody>
          <a:bodyPr/>
          <a:lstStyle/>
          <a:p>
            <a:fld id="{D89E9E3F-9312-4478-A97C-D3C25B0C0A17}" type="datetime1">
              <a:rPr lang="zh-TW" altLang="en-US" smtClean="0"/>
              <a:t>2023/1/7</a:t>
            </a:fld>
            <a:endParaRPr lang="zh-TW" altLang="en-US"/>
          </a:p>
        </p:txBody>
      </p:sp>
      <p:sp>
        <p:nvSpPr>
          <p:cNvPr id="6" name="頁尾版面配置區 5">
            <a:extLst>
              <a:ext uri="{FF2B5EF4-FFF2-40B4-BE49-F238E27FC236}">
                <a16:creationId xmlns:a16="http://schemas.microsoft.com/office/drawing/2014/main" id="{D6DA4B7A-4FD4-4B59-8DE3-866CF9AA318E}"/>
              </a:ext>
            </a:extLst>
          </p:cNvPr>
          <p:cNvSpPr>
            <a:spLocks noGrp="1"/>
          </p:cNvSpPr>
          <p:nvPr>
            <p:ph type="ftr" sz="quarter" idx="11"/>
          </p:nvPr>
        </p:nvSpPr>
        <p:spPr/>
        <p:txBody>
          <a:bodyPr/>
          <a:lstStyle/>
          <a:p>
            <a:r>
              <a:rPr lang="en-US" altLang="zh-TW"/>
              <a:t>10</a:t>
            </a:r>
            <a:endParaRPr lang="zh-TW" altLang="en-US"/>
          </a:p>
        </p:txBody>
      </p:sp>
      <p:sp>
        <p:nvSpPr>
          <p:cNvPr id="7" name="投影片編號版面配置區 6">
            <a:extLst>
              <a:ext uri="{FF2B5EF4-FFF2-40B4-BE49-F238E27FC236}">
                <a16:creationId xmlns:a16="http://schemas.microsoft.com/office/drawing/2014/main" id="{21752180-28FC-40B1-9D4F-E1E33833FA45}"/>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21593340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0ACEE8-E918-476B-BFFB-F632B746E5E8}"/>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CD8444F6-27F3-412C-BB47-1A66835099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AD5C4D7C-6E9A-4443-8ED6-AC8751B2BD8D}"/>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DB2564B3-79D2-4EB4-AEA4-109CB0BC7A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18F58F96-4CC8-43FB-8B84-F0CE60086D31}"/>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498AB40-AB5A-49DA-ADDD-843932EB699B}"/>
              </a:ext>
            </a:extLst>
          </p:cNvPr>
          <p:cNvSpPr>
            <a:spLocks noGrp="1"/>
          </p:cNvSpPr>
          <p:nvPr>
            <p:ph type="dt" sz="half" idx="10"/>
          </p:nvPr>
        </p:nvSpPr>
        <p:spPr/>
        <p:txBody>
          <a:bodyPr/>
          <a:lstStyle/>
          <a:p>
            <a:fld id="{C55CB210-40AE-4A34-B085-B4661B0FBCD9}" type="datetime1">
              <a:rPr lang="zh-TW" altLang="en-US" smtClean="0"/>
              <a:t>2023/1/7</a:t>
            </a:fld>
            <a:endParaRPr lang="zh-TW" altLang="en-US"/>
          </a:p>
        </p:txBody>
      </p:sp>
      <p:sp>
        <p:nvSpPr>
          <p:cNvPr id="8" name="頁尾版面配置區 7">
            <a:extLst>
              <a:ext uri="{FF2B5EF4-FFF2-40B4-BE49-F238E27FC236}">
                <a16:creationId xmlns:a16="http://schemas.microsoft.com/office/drawing/2014/main" id="{05038984-AE51-437B-8A99-D32A867EE05D}"/>
              </a:ext>
            </a:extLst>
          </p:cNvPr>
          <p:cNvSpPr>
            <a:spLocks noGrp="1"/>
          </p:cNvSpPr>
          <p:nvPr>
            <p:ph type="ftr" sz="quarter" idx="11"/>
          </p:nvPr>
        </p:nvSpPr>
        <p:spPr/>
        <p:txBody>
          <a:bodyPr/>
          <a:lstStyle/>
          <a:p>
            <a:r>
              <a:rPr lang="en-US" altLang="zh-TW"/>
              <a:t>10</a:t>
            </a:r>
            <a:endParaRPr lang="zh-TW" altLang="en-US"/>
          </a:p>
        </p:txBody>
      </p:sp>
      <p:sp>
        <p:nvSpPr>
          <p:cNvPr id="9" name="投影片編號版面配置區 8">
            <a:extLst>
              <a:ext uri="{FF2B5EF4-FFF2-40B4-BE49-F238E27FC236}">
                <a16:creationId xmlns:a16="http://schemas.microsoft.com/office/drawing/2014/main" id="{429D9FAA-9A1B-40C3-831C-798123AB45AF}"/>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38808207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B5C76F4-2770-454A-A8E6-83868C954752}"/>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5388E39-59E9-47E5-AACE-9523EA6B83AC}"/>
              </a:ext>
            </a:extLst>
          </p:cNvPr>
          <p:cNvSpPr>
            <a:spLocks noGrp="1"/>
          </p:cNvSpPr>
          <p:nvPr>
            <p:ph type="dt" sz="half" idx="10"/>
          </p:nvPr>
        </p:nvSpPr>
        <p:spPr/>
        <p:txBody>
          <a:bodyPr/>
          <a:lstStyle/>
          <a:p>
            <a:fld id="{F5744032-F912-47A2-B41A-5EA779EE23BC}" type="datetime1">
              <a:rPr lang="zh-TW" altLang="en-US" smtClean="0"/>
              <a:t>2023/1/7</a:t>
            </a:fld>
            <a:endParaRPr lang="zh-TW" altLang="en-US"/>
          </a:p>
        </p:txBody>
      </p:sp>
      <p:sp>
        <p:nvSpPr>
          <p:cNvPr id="4" name="頁尾版面配置區 3">
            <a:extLst>
              <a:ext uri="{FF2B5EF4-FFF2-40B4-BE49-F238E27FC236}">
                <a16:creationId xmlns:a16="http://schemas.microsoft.com/office/drawing/2014/main" id="{A2618645-E94C-4EEF-84FD-7F797BB3E167}"/>
              </a:ext>
            </a:extLst>
          </p:cNvPr>
          <p:cNvSpPr>
            <a:spLocks noGrp="1"/>
          </p:cNvSpPr>
          <p:nvPr>
            <p:ph type="ftr" sz="quarter" idx="11"/>
          </p:nvPr>
        </p:nvSpPr>
        <p:spPr/>
        <p:txBody>
          <a:bodyPr/>
          <a:lstStyle/>
          <a:p>
            <a:r>
              <a:rPr lang="en-US" altLang="zh-TW"/>
              <a:t>10</a:t>
            </a:r>
            <a:endParaRPr lang="zh-TW" altLang="en-US"/>
          </a:p>
        </p:txBody>
      </p:sp>
      <p:sp>
        <p:nvSpPr>
          <p:cNvPr id="5" name="投影片編號版面配置區 4">
            <a:extLst>
              <a:ext uri="{FF2B5EF4-FFF2-40B4-BE49-F238E27FC236}">
                <a16:creationId xmlns:a16="http://schemas.microsoft.com/office/drawing/2014/main" id="{F7029297-658E-48D8-B562-6F0C23E3BDC3}"/>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20757098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A50DB282-F26F-417D-9F85-1E5538E3CF5E}"/>
              </a:ext>
            </a:extLst>
          </p:cNvPr>
          <p:cNvSpPr>
            <a:spLocks noGrp="1"/>
          </p:cNvSpPr>
          <p:nvPr>
            <p:ph type="dt" sz="half" idx="10"/>
          </p:nvPr>
        </p:nvSpPr>
        <p:spPr/>
        <p:txBody>
          <a:bodyPr/>
          <a:lstStyle/>
          <a:p>
            <a:fld id="{C8A7DED3-1170-4A3C-A681-E7DC60F0CB2A}" type="datetime1">
              <a:rPr lang="zh-TW" altLang="en-US" smtClean="0"/>
              <a:t>2023/1/7</a:t>
            </a:fld>
            <a:endParaRPr lang="zh-TW" altLang="en-US"/>
          </a:p>
        </p:txBody>
      </p:sp>
      <p:sp>
        <p:nvSpPr>
          <p:cNvPr id="3" name="頁尾版面配置區 2">
            <a:extLst>
              <a:ext uri="{FF2B5EF4-FFF2-40B4-BE49-F238E27FC236}">
                <a16:creationId xmlns:a16="http://schemas.microsoft.com/office/drawing/2014/main" id="{AF68583D-5A33-4C47-B402-2D7E6E6423A1}"/>
              </a:ext>
            </a:extLst>
          </p:cNvPr>
          <p:cNvSpPr>
            <a:spLocks noGrp="1"/>
          </p:cNvSpPr>
          <p:nvPr>
            <p:ph type="ftr" sz="quarter" idx="11"/>
          </p:nvPr>
        </p:nvSpPr>
        <p:spPr/>
        <p:txBody>
          <a:bodyPr/>
          <a:lstStyle/>
          <a:p>
            <a:r>
              <a:rPr lang="en-US" altLang="zh-TW"/>
              <a:t>10</a:t>
            </a:r>
            <a:endParaRPr lang="zh-TW" altLang="en-US"/>
          </a:p>
        </p:txBody>
      </p:sp>
      <p:sp>
        <p:nvSpPr>
          <p:cNvPr id="4" name="投影片編號版面配置區 3">
            <a:extLst>
              <a:ext uri="{FF2B5EF4-FFF2-40B4-BE49-F238E27FC236}">
                <a16:creationId xmlns:a16="http://schemas.microsoft.com/office/drawing/2014/main" id="{4D91AD0B-E5B1-4A90-90BA-22BBE78F61A5}"/>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18924954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5FB3274-15B2-432B-A08B-864BD94ED0E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06AC0876-5842-4729-B0D4-4133596034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B98185E0-2C91-48A0-A1FD-95377C586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3E2CFAB7-348B-4321-8DC4-C69AB185D25B}"/>
              </a:ext>
            </a:extLst>
          </p:cNvPr>
          <p:cNvSpPr>
            <a:spLocks noGrp="1"/>
          </p:cNvSpPr>
          <p:nvPr>
            <p:ph type="dt" sz="half" idx="10"/>
          </p:nvPr>
        </p:nvSpPr>
        <p:spPr/>
        <p:txBody>
          <a:bodyPr/>
          <a:lstStyle/>
          <a:p>
            <a:fld id="{2BC84698-66E8-4EF1-981B-B9073B89E75C}" type="datetime1">
              <a:rPr lang="zh-TW" altLang="en-US" smtClean="0"/>
              <a:t>2023/1/7</a:t>
            </a:fld>
            <a:endParaRPr lang="zh-TW" altLang="en-US"/>
          </a:p>
        </p:txBody>
      </p:sp>
      <p:sp>
        <p:nvSpPr>
          <p:cNvPr id="6" name="頁尾版面配置區 5">
            <a:extLst>
              <a:ext uri="{FF2B5EF4-FFF2-40B4-BE49-F238E27FC236}">
                <a16:creationId xmlns:a16="http://schemas.microsoft.com/office/drawing/2014/main" id="{E6174715-0F6A-4B62-9C67-064982B434CB}"/>
              </a:ext>
            </a:extLst>
          </p:cNvPr>
          <p:cNvSpPr>
            <a:spLocks noGrp="1"/>
          </p:cNvSpPr>
          <p:nvPr>
            <p:ph type="ftr" sz="quarter" idx="11"/>
          </p:nvPr>
        </p:nvSpPr>
        <p:spPr/>
        <p:txBody>
          <a:bodyPr/>
          <a:lstStyle/>
          <a:p>
            <a:r>
              <a:rPr lang="en-US" altLang="zh-TW"/>
              <a:t>10</a:t>
            </a:r>
            <a:endParaRPr lang="zh-TW" altLang="en-US"/>
          </a:p>
        </p:txBody>
      </p:sp>
      <p:sp>
        <p:nvSpPr>
          <p:cNvPr id="7" name="投影片編號版面配置區 6">
            <a:extLst>
              <a:ext uri="{FF2B5EF4-FFF2-40B4-BE49-F238E27FC236}">
                <a16:creationId xmlns:a16="http://schemas.microsoft.com/office/drawing/2014/main" id="{1A910C04-0EB8-4F0D-99B3-46F27DC7F9DD}"/>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549271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標題 9"/>
          <p:cNvSpPr>
            <a:spLocks noGrp="1"/>
          </p:cNvSpPr>
          <p:nvPr>
            <p:ph type="title"/>
          </p:nvPr>
        </p:nvSpPr>
        <p:spPr/>
        <p:txBody>
          <a:bodyPr rtlCol="0"/>
          <a:lstStyle/>
          <a:p>
            <a:pPr rtl="0"/>
            <a:r>
              <a:rPr lang="zh-TW" altLang="en-US" noProof="0"/>
              <a:t>按一下以編輯母片標題樣式</a:t>
            </a:r>
          </a:p>
        </p:txBody>
      </p:sp>
      <p:sp>
        <p:nvSpPr>
          <p:cNvPr id="3" name="文字預留位置 2"/>
          <p:cNvSpPr>
            <a:spLocks noGrp="1"/>
          </p:cNvSpPr>
          <p:nvPr>
            <p:ph type="body" idx="1"/>
          </p:nvPr>
        </p:nvSpPr>
        <p:spPr>
          <a:xfrm>
            <a:off x="2939373" y="1972703"/>
            <a:ext cx="3992732"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p:cNvSpPr>
            <a:spLocks noGrp="1"/>
          </p:cNvSpPr>
          <p:nvPr>
            <p:ph sz="half" idx="2"/>
          </p:nvPr>
        </p:nvSpPr>
        <p:spPr>
          <a:xfrm>
            <a:off x="2589212" y="2548966"/>
            <a:ext cx="4342893" cy="3354060"/>
          </a:xfrm>
        </p:spPr>
        <p:txBody>
          <a:bodyPr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p:cNvSpPr>
            <a:spLocks noGrp="1"/>
          </p:cNvSpPr>
          <p:nvPr>
            <p:ph type="body" sz="quarter" idx="3"/>
          </p:nvPr>
        </p:nvSpPr>
        <p:spPr>
          <a:xfrm>
            <a:off x="7506629" y="1969475"/>
            <a:ext cx="3999001" cy="576262"/>
          </a:xfrm>
        </p:spPr>
        <p:txBody>
          <a:bodyPr rtlCol="0"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p:cNvSpPr>
            <a:spLocks noGrp="1"/>
          </p:cNvSpPr>
          <p:nvPr>
            <p:ph sz="quarter" idx="4"/>
          </p:nvPr>
        </p:nvSpPr>
        <p:spPr>
          <a:xfrm>
            <a:off x="7166957" y="2545738"/>
            <a:ext cx="4338674" cy="3354060"/>
          </a:xfrm>
        </p:spPr>
        <p:txBody>
          <a:bodyPr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預留位置 6"/>
          <p:cNvSpPr>
            <a:spLocks noGrp="1"/>
          </p:cNvSpPr>
          <p:nvPr>
            <p:ph type="dt" sz="half" idx="10"/>
          </p:nvPr>
        </p:nvSpPr>
        <p:spPr/>
        <p:txBody>
          <a:bodyPr rtlCol="0"/>
          <a:lstStyle/>
          <a:p>
            <a:pPr rtl="0"/>
            <a:fld id="{3786A86C-A643-4A40-8E0C-54D1CB10C2D0}" type="datetime1">
              <a:rPr lang="zh-TW" altLang="en-US" noProof="0" smtClean="0"/>
              <a:t>2023/1/7</a:t>
            </a:fld>
            <a:endParaRPr lang="zh-TW" altLang="en-US" noProof="0"/>
          </a:p>
        </p:txBody>
      </p:sp>
      <p:sp>
        <p:nvSpPr>
          <p:cNvPr id="8" name="頁尾預留位置 7"/>
          <p:cNvSpPr>
            <a:spLocks noGrp="1"/>
          </p:cNvSpPr>
          <p:nvPr>
            <p:ph type="ftr" sz="quarter" idx="11"/>
          </p:nvPr>
        </p:nvSpPr>
        <p:spPr/>
        <p:txBody>
          <a:bodyPr rtlCol="0"/>
          <a:lstStyle/>
          <a:p>
            <a:pPr rtl="0"/>
            <a:endParaRPr lang="zh-TW" altLang="en-US" noProof="0"/>
          </a:p>
        </p:txBody>
      </p:sp>
      <p:sp>
        <p:nvSpPr>
          <p:cNvPr id="12" name="手繪多邊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投影片編號預留位置 5"/>
          <p:cNvSpPr>
            <a:spLocks noGrp="1"/>
          </p:cNvSpPr>
          <p:nvPr>
            <p:ph type="sldNum" sz="quarter" idx="12"/>
          </p:nvPr>
        </p:nvSpPr>
        <p:spPr>
          <a:xfrm>
            <a:off x="531812" y="787782"/>
            <a:ext cx="779767" cy="365125"/>
          </a:xfrm>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18589288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79A983-4DCD-4F55-929D-6E094076B0B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9BD3D2E8-B283-43E3-8DCD-613FC1ED7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08A44D5F-F9A7-4C76-8EE8-A2FA1A931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5400E4F3-7C55-4CE7-A458-E11495BE251B}"/>
              </a:ext>
            </a:extLst>
          </p:cNvPr>
          <p:cNvSpPr>
            <a:spLocks noGrp="1"/>
          </p:cNvSpPr>
          <p:nvPr>
            <p:ph type="dt" sz="half" idx="10"/>
          </p:nvPr>
        </p:nvSpPr>
        <p:spPr/>
        <p:txBody>
          <a:bodyPr/>
          <a:lstStyle/>
          <a:p>
            <a:fld id="{4657AC60-02A4-4158-8CB7-ECE03F9F3D35}" type="datetime1">
              <a:rPr lang="zh-TW" altLang="en-US" smtClean="0"/>
              <a:t>2023/1/7</a:t>
            </a:fld>
            <a:endParaRPr lang="zh-TW" altLang="en-US"/>
          </a:p>
        </p:txBody>
      </p:sp>
      <p:sp>
        <p:nvSpPr>
          <p:cNvPr id="6" name="頁尾版面配置區 5">
            <a:extLst>
              <a:ext uri="{FF2B5EF4-FFF2-40B4-BE49-F238E27FC236}">
                <a16:creationId xmlns:a16="http://schemas.microsoft.com/office/drawing/2014/main" id="{85343A51-B389-4D09-B025-DB95169AE5DC}"/>
              </a:ext>
            </a:extLst>
          </p:cNvPr>
          <p:cNvSpPr>
            <a:spLocks noGrp="1"/>
          </p:cNvSpPr>
          <p:nvPr>
            <p:ph type="ftr" sz="quarter" idx="11"/>
          </p:nvPr>
        </p:nvSpPr>
        <p:spPr/>
        <p:txBody>
          <a:bodyPr/>
          <a:lstStyle/>
          <a:p>
            <a:r>
              <a:rPr lang="en-US" altLang="zh-TW"/>
              <a:t>10</a:t>
            </a:r>
            <a:endParaRPr lang="zh-TW" altLang="en-US"/>
          </a:p>
        </p:txBody>
      </p:sp>
      <p:sp>
        <p:nvSpPr>
          <p:cNvPr id="7" name="投影片編號版面配置區 6">
            <a:extLst>
              <a:ext uri="{FF2B5EF4-FFF2-40B4-BE49-F238E27FC236}">
                <a16:creationId xmlns:a16="http://schemas.microsoft.com/office/drawing/2014/main" id="{3024A51B-D1EE-43C8-A1CF-8BBF180D16B2}"/>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551392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DE99D2-5372-4DCA-A847-5EB6D4D3A34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02583F1B-1090-4F8E-87AB-58B75FC6D54D}"/>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BB59871-4DF5-4415-84CC-1886377E8BE8}"/>
              </a:ext>
            </a:extLst>
          </p:cNvPr>
          <p:cNvSpPr>
            <a:spLocks noGrp="1"/>
          </p:cNvSpPr>
          <p:nvPr>
            <p:ph type="dt" sz="half" idx="10"/>
          </p:nvPr>
        </p:nvSpPr>
        <p:spPr/>
        <p:txBody>
          <a:bodyPr/>
          <a:lstStyle/>
          <a:p>
            <a:fld id="{A363B339-359C-48C2-B547-10A30F28DFCD}" type="datetime1">
              <a:rPr lang="zh-TW" altLang="en-US" smtClean="0"/>
              <a:t>2023/1/7</a:t>
            </a:fld>
            <a:endParaRPr lang="zh-TW" altLang="en-US"/>
          </a:p>
        </p:txBody>
      </p:sp>
      <p:sp>
        <p:nvSpPr>
          <p:cNvPr id="5" name="頁尾版面配置區 4">
            <a:extLst>
              <a:ext uri="{FF2B5EF4-FFF2-40B4-BE49-F238E27FC236}">
                <a16:creationId xmlns:a16="http://schemas.microsoft.com/office/drawing/2014/main" id="{197E85A6-B6B2-4E1A-B43C-9B149FAF4999}"/>
              </a:ext>
            </a:extLst>
          </p:cNvPr>
          <p:cNvSpPr>
            <a:spLocks noGrp="1"/>
          </p:cNvSpPr>
          <p:nvPr>
            <p:ph type="ftr" sz="quarter" idx="11"/>
          </p:nvPr>
        </p:nvSpPr>
        <p:spPr/>
        <p:txBody>
          <a:bodyPr/>
          <a:lstStyle/>
          <a:p>
            <a:r>
              <a:rPr lang="en-US" altLang="zh-TW"/>
              <a:t>10</a:t>
            </a:r>
            <a:endParaRPr lang="zh-TW" altLang="en-US"/>
          </a:p>
        </p:txBody>
      </p:sp>
      <p:sp>
        <p:nvSpPr>
          <p:cNvPr id="6" name="投影片編號版面配置區 5">
            <a:extLst>
              <a:ext uri="{FF2B5EF4-FFF2-40B4-BE49-F238E27FC236}">
                <a16:creationId xmlns:a16="http://schemas.microsoft.com/office/drawing/2014/main" id="{FF1B1C70-BCCF-493B-A8F1-7329600A930B}"/>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21737931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766F192-0A0D-46ED-9899-B1273743D6F9}"/>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A268FDB9-C79B-4F61-AF57-84B9EE46C960}"/>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09C4EFDA-7146-4CC6-9D5B-9FC4C4F1F0B2}"/>
              </a:ext>
            </a:extLst>
          </p:cNvPr>
          <p:cNvSpPr>
            <a:spLocks noGrp="1"/>
          </p:cNvSpPr>
          <p:nvPr>
            <p:ph type="dt" sz="half" idx="10"/>
          </p:nvPr>
        </p:nvSpPr>
        <p:spPr/>
        <p:txBody>
          <a:bodyPr/>
          <a:lstStyle/>
          <a:p>
            <a:fld id="{802EA822-ECD9-44E5-9754-9D833EA28238}" type="datetime1">
              <a:rPr lang="zh-TW" altLang="en-US" smtClean="0"/>
              <a:t>2023/1/7</a:t>
            </a:fld>
            <a:endParaRPr lang="zh-TW" altLang="en-US"/>
          </a:p>
        </p:txBody>
      </p:sp>
      <p:sp>
        <p:nvSpPr>
          <p:cNvPr id="5" name="頁尾版面配置區 4">
            <a:extLst>
              <a:ext uri="{FF2B5EF4-FFF2-40B4-BE49-F238E27FC236}">
                <a16:creationId xmlns:a16="http://schemas.microsoft.com/office/drawing/2014/main" id="{302E8512-1E14-45A0-9F06-1E4595DB459E}"/>
              </a:ext>
            </a:extLst>
          </p:cNvPr>
          <p:cNvSpPr>
            <a:spLocks noGrp="1"/>
          </p:cNvSpPr>
          <p:nvPr>
            <p:ph type="ftr" sz="quarter" idx="11"/>
          </p:nvPr>
        </p:nvSpPr>
        <p:spPr/>
        <p:txBody>
          <a:bodyPr/>
          <a:lstStyle/>
          <a:p>
            <a:r>
              <a:rPr lang="en-US" altLang="zh-TW"/>
              <a:t>10</a:t>
            </a:r>
            <a:endParaRPr lang="zh-TW" altLang="en-US"/>
          </a:p>
        </p:txBody>
      </p:sp>
      <p:sp>
        <p:nvSpPr>
          <p:cNvPr id="6" name="投影片編號版面配置區 5">
            <a:extLst>
              <a:ext uri="{FF2B5EF4-FFF2-40B4-BE49-F238E27FC236}">
                <a16:creationId xmlns:a16="http://schemas.microsoft.com/office/drawing/2014/main" id="{8F26909C-DF9D-4B00-9F11-05F4799D8CAC}"/>
              </a:ext>
            </a:extLst>
          </p:cNvPr>
          <p:cNvSpPr>
            <a:spLocks noGrp="1"/>
          </p:cNvSpPr>
          <p:nvPr>
            <p:ph type="sldNum" sz="quarter" idx="12"/>
          </p:nvPr>
        </p:nvSpPr>
        <p:spPr/>
        <p:txBody>
          <a:body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58770620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6" name="日期占位符 2"/>
          <p:cNvSpPr>
            <a:spLocks noGrp="1"/>
          </p:cNvSpPr>
          <p:nvPr>
            <p:ph type="dt" sz="half" idx="10"/>
          </p:nvPr>
        </p:nvSpPr>
        <p:spPr/>
        <p:txBody>
          <a:bodyPr/>
          <a:lstStyle>
            <a:lvl1pPr>
              <a:defRPr/>
            </a:lvl1pPr>
          </a:lstStyle>
          <a:p>
            <a:pPr>
              <a:defRPr/>
            </a:pPr>
            <a:endParaRPr lang="zh-CN" altLang="en-US"/>
          </a:p>
        </p:txBody>
      </p:sp>
      <p:sp>
        <p:nvSpPr>
          <p:cNvPr id="7" name="页脚占位符 3"/>
          <p:cNvSpPr>
            <a:spLocks noGrp="1"/>
          </p:cNvSpPr>
          <p:nvPr>
            <p:ph type="ftr" sz="quarter" idx="11"/>
          </p:nvPr>
        </p:nvSpPr>
        <p:spPr/>
        <p:txBody>
          <a:bodyPr/>
          <a:lstStyle>
            <a:lvl1pPr>
              <a:defRPr/>
            </a:lvl1pPr>
          </a:lstStyle>
          <a:p>
            <a:pPr>
              <a:defRPr/>
            </a:pPr>
            <a:endParaRPr lang="zh-CN" altLang="en-US"/>
          </a:p>
        </p:txBody>
      </p:sp>
      <p:sp>
        <p:nvSpPr>
          <p:cNvPr id="8" name="灯片编号占位符 4"/>
          <p:cNvSpPr>
            <a:spLocks noGrp="1"/>
          </p:cNvSpPr>
          <p:nvPr>
            <p:ph type="sldNum" sz="quarter" idx="12"/>
          </p:nvPr>
        </p:nvSpPr>
        <p:spPr/>
        <p:txBody>
          <a:bodyPr/>
          <a:lstStyle>
            <a:lvl1pPr>
              <a:defRPr/>
            </a:lvl1pPr>
          </a:lstStyle>
          <a:p>
            <a:pPr>
              <a:defRPr/>
            </a:pPr>
            <a:fld id="{C14A6F88-39AC-442E-B372-2FEBDC340D1D}" type="slidenum">
              <a:rPr lang="zh-CN" altLang="en-US"/>
              <a:pPr>
                <a:defRPr/>
              </a:pPr>
              <a:t>‹#›</a:t>
            </a:fld>
            <a:endParaRPr lang="zh-CN" altLang="en-US"/>
          </a:p>
        </p:txBody>
      </p:sp>
      <p:sp>
        <p:nvSpPr>
          <p:cNvPr id="9" name="文本框 32">
            <a:extLst>
              <a:ext uri="{FF2B5EF4-FFF2-40B4-BE49-F238E27FC236}">
                <a16:creationId xmlns:a16="http://schemas.microsoft.com/office/drawing/2014/main" id="{02BCFBA8-9716-4E10-BDF2-87AEDF74943F}"/>
              </a:ext>
            </a:extLst>
          </p:cNvPr>
          <p:cNvSpPr txBox="1"/>
          <p:nvPr userDrawn="1"/>
        </p:nvSpPr>
        <p:spPr>
          <a:xfrm>
            <a:off x="353484" y="357607"/>
            <a:ext cx="1617704" cy="379441"/>
          </a:xfrm>
          <a:prstGeom prst="rect">
            <a:avLst/>
          </a:prstGeom>
          <a:noFill/>
        </p:spPr>
        <p:txBody>
          <a:bodyPr wrap="none" lIns="91417" tIns="45709" rIns="91417" bIns="45709">
            <a:spAutoFit/>
          </a:bodyPr>
          <a:lstStyle/>
          <a:p>
            <a:r>
              <a:rPr lang="zh-TW" altLang="en-US" sz="186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致力預防危害</a:t>
            </a:r>
            <a:endParaRPr lang="en-US" altLang="zh-CN" sz="1866"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矩形 9">
            <a:extLst>
              <a:ext uri="{FF2B5EF4-FFF2-40B4-BE49-F238E27FC236}">
                <a16:creationId xmlns:a16="http://schemas.microsoft.com/office/drawing/2014/main" id="{293E172D-6C2F-475F-9943-F4183A18BB63}"/>
              </a:ext>
            </a:extLst>
          </p:cNvPr>
          <p:cNvSpPr/>
          <p:nvPr userDrawn="1"/>
        </p:nvSpPr>
        <p:spPr>
          <a:xfrm>
            <a:off x="0" y="261627"/>
            <a:ext cx="213784" cy="556512"/>
          </a:xfrm>
          <a:prstGeom prst="rect">
            <a:avLst/>
          </a:prstGeom>
          <a:solidFill>
            <a:srgbClr val="F0AD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17" tIns="45709" rIns="91417" bIns="45709" anchor="ctr"/>
          <a:lstStyle/>
          <a:p>
            <a:pPr algn="ctr" defTabSz="914096">
              <a:defRPr/>
            </a:pPr>
            <a:endParaRPr lang="zh-CN" altLang="en-US" sz="1866" dirty="0">
              <a:solidFill>
                <a:srgbClr val="E7E6E6">
                  <a:lumMod val="50000"/>
                </a:srgbClr>
              </a:solidFill>
              <a:ea typeface="微软雅黑" panose="020B0503020204020204" pitchFamily="34" charset="-122"/>
              <a:cs typeface="+mn-ea"/>
              <a:sym typeface="+mn-lt"/>
            </a:endParaRPr>
          </a:p>
        </p:txBody>
      </p:sp>
    </p:spTree>
    <p:extLst>
      <p:ext uri="{BB962C8B-B14F-4D97-AF65-F5344CB8AC3E}">
        <p14:creationId xmlns:p14="http://schemas.microsoft.com/office/powerpoint/2010/main" val="19713443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TW" altLang="en-US"/>
              <a:t>按一下以編輯母片標題樣式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7077511" y="5410201"/>
            <a:ext cx="2743200"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02E3469-7278-47F4-B626-A1D53CF204E0}"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5" name="Footer Placeholder 4"/>
          <p:cNvSpPr>
            <a:spLocks noGrp="1"/>
          </p:cNvSpPr>
          <p:nvPr>
            <p:ph type="ftr" sz="quarter" idx="11"/>
          </p:nvPr>
        </p:nvSpPr>
        <p:spPr>
          <a:xfrm>
            <a:off x="1876424" y="5410201"/>
            <a:ext cx="5124886"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Slide Number Placeholder 5"/>
          <p:cNvSpPr>
            <a:spLocks noGrp="1"/>
          </p:cNvSpPr>
          <p:nvPr>
            <p:ph type="sldNum" sz="quarter" idx="12"/>
          </p:nvPr>
        </p:nvSpPr>
        <p:spPr>
          <a:xfrm>
            <a:off x="9896911" y="5410199"/>
            <a:ext cx="771089"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2193983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995105647"/>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TW" altLang="en-US"/>
              <a:t>按一下以編輯母片標題樣式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77AAAE8-64FF-41BD-9902-787094BE8992}"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3587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3645688103"/>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141410" y="3073397"/>
            <a:ext cx="4878391" cy="27178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172200" y="3073397"/>
            <a:ext cx="4875210" cy="2717801"/>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8" name="Footer Placeholder 7"/>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9" name="Slide Number Placeholder 8"/>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034616030"/>
      </p:ext>
    </p:extLst>
  </p:cSld>
  <p:clrMapOvr>
    <a:masterClrMapping/>
  </p:clrMapOvr>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9C367C7-E6C1-4FAC-8260-95756D3B83BE}"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078779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noProof="0"/>
              <a:t>按一下以編輯母片標題樣式</a:t>
            </a:r>
          </a:p>
        </p:txBody>
      </p:sp>
      <p:sp>
        <p:nvSpPr>
          <p:cNvPr id="3" name="日期預留位置 2"/>
          <p:cNvSpPr>
            <a:spLocks noGrp="1"/>
          </p:cNvSpPr>
          <p:nvPr>
            <p:ph type="dt" sz="half" idx="10"/>
          </p:nvPr>
        </p:nvSpPr>
        <p:spPr/>
        <p:txBody>
          <a:bodyPr rtlCol="0"/>
          <a:lstStyle/>
          <a:p>
            <a:pPr rtl="0"/>
            <a:fld id="{10CF503C-10FF-4996-A467-F72F205103B2}" type="datetime1">
              <a:rPr lang="zh-TW" altLang="en-US" noProof="0" smtClean="0"/>
              <a:t>2023/1/7</a:t>
            </a:fld>
            <a:endParaRPr lang="zh-TW" altLang="en-US" noProof="0"/>
          </a:p>
        </p:txBody>
      </p:sp>
      <p:sp>
        <p:nvSpPr>
          <p:cNvPr id="4" name="頁尾預留位置 3"/>
          <p:cNvSpPr>
            <a:spLocks noGrp="1"/>
          </p:cNvSpPr>
          <p:nvPr>
            <p:ph type="ftr" sz="quarter" idx="11"/>
          </p:nvPr>
        </p:nvSpPr>
        <p:spPr/>
        <p:txBody>
          <a:bodyPr rtlCol="0"/>
          <a:lstStyle/>
          <a:p>
            <a:pPr rtl="0"/>
            <a:endParaRPr lang="zh-TW" altLang="en-US" noProof="0"/>
          </a:p>
        </p:txBody>
      </p:sp>
      <p:sp>
        <p:nvSpPr>
          <p:cNvPr id="7" name="手繪多邊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投影片編號預留位置 4"/>
          <p:cNvSpPr>
            <a:spLocks noGrp="1"/>
          </p:cNvSpPr>
          <p:nvPr>
            <p:ph type="sldNum" sz="quarter" idx="12"/>
          </p:nvPr>
        </p:nvSpPr>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33122329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50F651-A43B-47BE-9735-EBE4FFB39773}"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3" name="Footer Placeholder 2"/>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36280908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552792704"/>
      </p:ext>
    </p:extLst>
  </p:cSld>
  <p:clrMapOvr>
    <a:masterClrMapping/>
  </p:clrMapOvr>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3947097859"/>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TW" altLang="en-US"/>
              <a:t>按一下圖示以新增圖片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643816900"/>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標題與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3931068375"/>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引述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64687987"/>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Footer Placeholder 5"/>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7" name="Slide Number Placeholder 6"/>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722009786"/>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2849895061"/>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TW" altLang="en-US"/>
              <a:t>按一下圖示以新增圖片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TW" altLang="en-US"/>
              <a:t>按一下圖示以新增圖片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TW" altLang="en-US"/>
              <a:t>按一下圖示以新增圖片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4" name="Footer Placeholder 3"/>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5" name="Slide Number Placeholder 4"/>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62613246"/>
      </p:ext>
    </p:extLst>
  </p:cSld>
  <p:clrMapOvr>
    <a:masterClrMapping/>
  </p:clrMapOvr>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ncho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BD60AA9-07FC-4D80-BD61-F64225F38E69}"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530688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預留位置 1"/>
          <p:cNvSpPr>
            <a:spLocks noGrp="1"/>
          </p:cNvSpPr>
          <p:nvPr>
            <p:ph type="dt" sz="half" idx="10"/>
          </p:nvPr>
        </p:nvSpPr>
        <p:spPr/>
        <p:txBody>
          <a:bodyPr rtlCol="0"/>
          <a:lstStyle/>
          <a:p>
            <a:pPr rtl="0"/>
            <a:fld id="{DD25503D-7FCE-4324-BED9-531DC562B7C2}" type="datetime1">
              <a:rPr lang="zh-TW" altLang="en-US" noProof="0" smtClean="0"/>
              <a:t>2023/1/7</a:t>
            </a:fld>
            <a:endParaRPr lang="zh-TW" altLang="en-US" noProof="0"/>
          </a:p>
        </p:txBody>
      </p:sp>
      <p:sp>
        <p:nvSpPr>
          <p:cNvPr id="3" name="頁尾預留位置 2"/>
          <p:cNvSpPr>
            <a:spLocks noGrp="1"/>
          </p:cNvSpPr>
          <p:nvPr>
            <p:ph type="ftr" sz="quarter" idx="11"/>
          </p:nvPr>
        </p:nvSpPr>
        <p:spPr/>
        <p:txBody>
          <a:bodyPr rtlCol="0"/>
          <a:lstStyle/>
          <a:p>
            <a:pPr rtl="0"/>
            <a:endParaRPr lang="zh-TW" altLang="en-US" noProof="0"/>
          </a:p>
        </p:txBody>
      </p:sp>
      <p:sp>
        <p:nvSpPr>
          <p:cNvPr id="6" name="手繪多邊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投影片編號預留位置 3"/>
          <p:cNvSpPr>
            <a:spLocks noGrp="1"/>
          </p:cNvSpPr>
          <p:nvPr>
            <p:ph type="sldNum" sz="quarter" idx="12"/>
          </p:nvPr>
        </p:nvSpPr>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39452939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61E1B02-C049-444B-AE7D-0A0EBD3476A0}"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5" name="Footer Placeholder 4"/>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Slide Number Placeholder 5"/>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5910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2589212" y="446088"/>
            <a:ext cx="3505199" cy="976312"/>
          </a:xfrm>
        </p:spPr>
        <p:txBody>
          <a:bodyPr rtlCol="0" anchor="b"/>
          <a:lstStyle>
            <a:lvl1pPr algn="l">
              <a:defRPr sz="2000" b="0"/>
            </a:lvl1pPr>
          </a:lstStyle>
          <a:p>
            <a:pPr rtl="0"/>
            <a:r>
              <a:rPr lang="zh-TW" altLang="en-US" noProof="0"/>
              <a:t>按一下以編輯母片標題樣式</a:t>
            </a:r>
          </a:p>
        </p:txBody>
      </p:sp>
      <p:sp>
        <p:nvSpPr>
          <p:cNvPr id="3" name="內容預留位置 2"/>
          <p:cNvSpPr>
            <a:spLocks noGrp="1"/>
          </p:cNvSpPr>
          <p:nvPr>
            <p:ph idx="1"/>
          </p:nvPr>
        </p:nvSpPr>
        <p:spPr>
          <a:xfrm>
            <a:off x="6323012" y="446088"/>
            <a:ext cx="5181600" cy="5414963"/>
          </a:xfrm>
        </p:spPr>
        <p:txBody>
          <a:bodyPr rtlCol="0" anchor="ctr">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預留位置 3"/>
          <p:cNvSpPr>
            <a:spLocks noGrp="1"/>
          </p:cNvSpPr>
          <p:nvPr>
            <p:ph type="body" sz="half" idx="2"/>
          </p:nvPr>
        </p:nvSpPr>
        <p:spPr>
          <a:xfrm>
            <a:off x="2589212" y="1598613"/>
            <a:ext cx="3505199" cy="4262436"/>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5" name="日期預留位置 4"/>
          <p:cNvSpPr>
            <a:spLocks noGrp="1"/>
          </p:cNvSpPr>
          <p:nvPr>
            <p:ph type="dt" sz="half" idx="10"/>
          </p:nvPr>
        </p:nvSpPr>
        <p:spPr/>
        <p:txBody>
          <a:bodyPr rtlCol="0"/>
          <a:lstStyle/>
          <a:p>
            <a:pPr rtl="0"/>
            <a:fld id="{58168D8E-2D13-4F44-A5A3-712DB0E39D40}" type="datetime1">
              <a:rPr lang="zh-TW" altLang="en-US" noProof="0" smtClean="0"/>
              <a:t>2023/1/7</a:t>
            </a:fld>
            <a:endParaRPr lang="zh-TW" altLang="en-US" noProof="0"/>
          </a:p>
        </p:txBody>
      </p:sp>
      <p:sp>
        <p:nvSpPr>
          <p:cNvPr id="6" name="頁尾預留位置 5"/>
          <p:cNvSpPr>
            <a:spLocks noGrp="1"/>
          </p:cNvSpPr>
          <p:nvPr>
            <p:ph type="ftr" sz="quarter" idx="11"/>
          </p:nvPr>
        </p:nvSpPr>
        <p:spPr/>
        <p:txBody>
          <a:bodyPr rtlCol="0"/>
          <a:lstStyle/>
          <a:p>
            <a:pPr rtl="0"/>
            <a:endParaRPr lang="zh-TW" altLang="en-US" noProof="0"/>
          </a:p>
        </p:txBody>
      </p:sp>
      <p:sp>
        <p:nvSpPr>
          <p:cNvPr id="9" name="手繪多邊形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投影片編號預留位置 6"/>
          <p:cNvSpPr>
            <a:spLocks noGrp="1"/>
          </p:cNvSpPr>
          <p:nvPr>
            <p:ph type="sldNum" sz="quarter" idx="12"/>
          </p:nvPr>
        </p:nvSpPr>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276406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589213" y="4800600"/>
            <a:ext cx="8915400" cy="566738"/>
          </a:xfrm>
        </p:spPr>
        <p:txBody>
          <a:bodyPr rtlCol="0" anchor="b">
            <a:normAutofit/>
          </a:bodyPr>
          <a:lstStyle>
            <a:lvl1pPr algn="l">
              <a:defRPr sz="2400" b="0"/>
            </a:lvl1pPr>
          </a:lstStyle>
          <a:p>
            <a:pPr rtl="0"/>
            <a:r>
              <a:rPr lang="zh-TW" altLang="en-US" noProof="0"/>
              <a:t>按一下以編輯母片標題樣式</a:t>
            </a:r>
          </a:p>
        </p:txBody>
      </p:sp>
      <p:sp>
        <p:nvSpPr>
          <p:cNvPr id="3" name="圖片預留位置 2"/>
          <p:cNvSpPr>
            <a:spLocks noGrp="1" noChangeAspect="1"/>
          </p:cNvSpPr>
          <p:nvPr>
            <p:ph type="pic" idx="1"/>
          </p:nvPr>
        </p:nvSpPr>
        <p:spPr>
          <a:xfrm>
            <a:off x="2589212" y="634965"/>
            <a:ext cx="8915400" cy="3854970"/>
          </a:xfrm>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zh-TW" altLang="en-US" noProof="0"/>
              <a:t>按一下圖示以新增圖片</a:t>
            </a:r>
          </a:p>
        </p:txBody>
      </p:sp>
      <p:sp>
        <p:nvSpPr>
          <p:cNvPr id="4" name="文字預留位置 3"/>
          <p:cNvSpPr>
            <a:spLocks noGrp="1"/>
          </p:cNvSpPr>
          <p:nvPr>
            <p:ph type="body" sz="half" idx="2"/>
          </p:nvPr>
        </p:nvSpPr>
        <p:spPr>
          <a:xfrm>
            <a:off x="2589213" y="5367338"/>
            <a:ext cx="8915400"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zh-TW" altLang="en-US" noProof="0"/>
              <a:t>按一下以編輯母片文字樣式</a:t>
            </a:r>
          </a:p>
        </p:txBody>
      </p:sp>
      <p:sp>
        <p:nvSpPr>
          <p:cNvPr id="5" name="日期預留位置 4"/>
          <p:cNvSpPr>
            <a:spLocks noGrp="1"/>
          </p:cNvSpPr>
          <p:nvPr>
            <p:ph type="dt" sz="half" idx="10"/>
          </p:nvPr>
        </p:nvSpPr>
        <p:spPr/>
        <p:txBody>
          <a:bodyPr rtlCol="0"/>
          <a:lstStyle/>
          <a:p>
            <a:pPr rtl="0"/>
            <a:fld id="{E47A1D8C-9CFE-4813-94CB-F8DA19E11B0D}" type="datetime1">
              <a:rPr lang="zh-TW" altLang="en-US" noProof="0" smtClean="0"/>
              <a:t>2023/1/7</a:t>
            </a:fld>
            <a:endParaRPr lang="zh-TW" altLang="en-US" noProof="0"/>
          </a:p>
        </p:txBody>
      </p:sp>
      <p:sp>
        <p:nvSpPr>
          <p:cNvPr id="6" name="頁尾預留位置 5"/>
          <p:cNvSpPr>
            <a:spLocks noGrp="1"/>
          </p:cNvSpPr>
          <p:nvPr>
            <p:ph type="ftr" sz="quarter" idx="11"/>
          </p:nvPr>
        </p:nvSpPr>
        <p:spPr/>
        <p:txBody>
          <a:bodyPr rtlCol="0"/>
          <a:lstStyle/>
          <a:p>
            <a:pPr rtl="0"/>
            <a:endParaRPr lang="zh-TW" altLang="en-US" noProof="0"/>
          </a:p>
        </p:txBody>
      </p:sp>
      <p:sp>
        <p:nvSpPr>
          <p:cNvPr id="9" name="手繪多邊形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投影片編號預留位置 6"/>
          <p:cNvSpPr>
            <a:spLocks noGrp="1"/>
          </p:cNvSpPr>
          <p:nvPr>
            <p:ph type="sldNum" sz="quarter" idx="12"/>
          </p:nvPr>
        </p:nvSpPr>
        <p:spPr>
          <a:xfrm>
            <a:off x="531812" y="4983087"/>
            <a:ext cx="779767" cy="365125"/>
          </a:xfrm>
        </p:spPr>
        <p:txBody>
          <a:bodyPr rtlCol="0"/>
          <a:lstStyle/>
          <a:p>
            <a:pPr rtl="0"/>
            <a:fld id="{D57F1E4F-1CFF-5643-939E-217C01CDF565}" type="slidenum">
              <a:rPr lang="en-US" altLang="zh-TW" noProof="0" smtClean="0"/>
              <a:pPr/>
              <a:t>‹#›</a:t>
            </a:fld>
            <a:endParaRPr lang="zh-TW" altLang="en-US" noProof="0"/>
          </a:p>
        </p:txBody>
      </p:sp>
    </p:spTree>
    <p:extLst>
      <p:ext uri="{BB962C8B-B14F-4D97-AF65-F5344CB8AC3E}">
        <p14:creationId xmlns:p14="http://schemas.microsoft.com/office/powerpoint/2010/main" val="424543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theme" Target="../theme/theme5.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image" Target="../media/image3.png"/><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群組 22"/>
          <p:cNvGrpSpPr/>
          <p:nvPr/>
        </p:nvGrpSpPr>
        <p:grpSpPr>
          <a:xfrm>
            <a:off x="1" y="228600"/>
            <a:ext cx="2851516" cy="6638628"/>
            <a:chOff x="2487613" y="285750"/>
            <a:chExt cx="2428875" cy="5654676"/>
          </a:xfrm>
          <a:solidFill>
            <a:schemeClr val="accent1">
              <a:lumMod val="75000"/>
              <a:alpha val="40000"/>
            </a:schemeClr>
          </a:solidFill>
        </p:grpSpPr>
        <p:sp>
          <p:nvSpPr>
            <p:cNvPr id="24" name="手繪多邊形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手繪多邊形​​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手繪多邊形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手繪多邊形​​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手繪多邊形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手繪多邊形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手繪多邊形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手繪多邊形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手繪多邊形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手繪多邊形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手繪多邊形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手繪多邊形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群組 9"/>
          <p:cNvGrpSpPr/>
          <p:nvPr/>
        </p:nvGrpSpPr>
        <p:grpSpPr>
          <a:xfrm>
            <a:off x="27221" y="-30"/>
            <a:ext cx="2356674" cy="6853283"/>
            <a:chOff x="6627813" y="195452"/>
            <a:chExt cx="1952625" cy="5678299"/>
          </a:xfrm>
          <a:solidFill>
            <a:schemeClr val="accent1"/>
          </a:solidFill>
        </p:grpSpPr>
        <p:sp>
          <p:nvSpPr>
            <p:cNvPr id="11" name="手繪多邊形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手繪多邊形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手繪多邊形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手繪多邊形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手繪多邊形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手繪多邊形​​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手繪多邊形​​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手繪多邊形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手繪多邊形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手繪多邊形​​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手繪多邊形​​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手繪多邊形​​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矩形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標題預留位置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pPr rtl="0"/>
            <a:r>
              <a:rPr lang="zh-tw" dirty="0"/>
              <a:t>按一下以編輯母片標題樣式</a:t>
            </a:r>
            <a:endParaRPr lang="en-US" dirty="0"/>
          </a:p>
        </p:txBody>
      </p:sp>
      <p:sp>
        <p:nvSpPr>
          <p:cNvPr id="3" name="文字預留位置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rtl="0"/>
            <a:r>
              <a:rPr lang="zh-tw" dirty="0"/>
              <a:t>編輯母片文字樣式</a:t>
            </a:r>
          </a:p>
          <a:p>
            <a:pPr lvl="1" rtl="0"/>
            <a:r>
              <a:rPr lang="zh-tw" dirty="0"/>
              <a:t>第二層</a:t>
            </a:r>
          </a:p>
          <a:p>
            <a:pPr lvl="2" rtl="0"/>
            <a:r>
              <a:rPr lang="zh-tw" dirty="0"/>
              <a:t>第三層</a:t>
            </a:r>
          </a:p>
          <a:p>
            <a:pPr lvl="3" rtl="0"/>
            <a:r>
              <a:rPr lang="zh-tw" dirty="0"/>
              <a:t>第四層</a:t>
            </a:r>
          </a:p>
          <a:p>
            <a:pPr lvl="4" rtl="0"/>
            <a:r>
              <a:rPr lang="zh-tw" dirty="0"/>
              <a:t>第五層</a:t>
            </a:r>
            <a:endParaRPr lang="en-US" dirty="0"/>
          </a:p>
        </p:txBody>
      </p:sp>
      <p:sp>
        <p:nvSpPr>
          <p:cNvPr id="4" name="日期預留位置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latin typeface="+mj-ea"/>
                <a:ea typeface="+mj-ea"/>
              </a:defRPr>
            </a:lvl1pPr>
          </a:lstStyle>
          <a:p>
            <a:fld id="{B2FBE81E-EE72-4ED4-B228-C98D4A0D7596}" type="datetime1">
              <a:rPr lang="zh-TW" altLang="en-US" smtClean="0"/>
              <a:t>2023/1/7</a:t>
            </a:fld>
            <a:endParaRPr lang="en-US" dirty="0"/>
          </a:p>
        </p:txBody>
      </p:sp>
      <p:sp>
        <p:nvSpPr>
          <p:cNvPr id="5" name="頁尾預留位置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latin typeface="+mj-ea"/>
                <a:ea typeface="+mj-ea"/>
              </a:defRPr>
            </a:lvl1pPr>
          </a:lstStyle>
          <a:p>
            <a:endParaRPr lang="en-US" dirty="0"/>
          </a:p>
        </p:txBody>
      </p:sp>
      <p:sp>
        <p:nvSpPr>
          <p:cNvPr id="6" name="投影片編號預留位置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latin typeface="+mj-ea"/>
                <a:ea typeface="+mj-ea"/>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952317"/>
      </p:ext>
    </p:extLst>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ea"/>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j-ea"/>
          <a:ea typeface="+mj-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j-ea"/>
          <a:ea typeface="+mj-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j-ea"/>
          <a:ea typeface="+mj-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j-ea"/>
          <a:ea typeface="+mj-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j-ea"/>
          <a:ea typeface="+mj-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2FBE81E-EE72-4ED4-B228-C98D4A0D7596}" type="datetime1">
              <a:rPr lang="zh-TW" altLang="en-US" smtClean="0"/>
              <a:t>2023/1/7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34934775"/>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矩形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8" name="矩形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9" name="矩形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dirty="0">
              <a:latin typeface="細明體" panose="02020509000000000000" pitchFamily="49" charset="-120"/>
              <a:ea typeface="細明體" panose="02020509000000000000" pitchFamily="49" charset="-120"/>
            </a:endParaRPr>
          </a:p>
        </p:txBody>
      </p:sp>
      <p:sp>
        <p:nvSpPr>
          <p:cNvPr id="2" name="標題預留位置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5" name="頁尾預留位置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100">
                <a:solidFill>
                  <a:schemeClr val="tx1"/>
                </a:solidFill>
                <a:latin typeface="細明體" panose="02020509000000000000" pitchFamily="49" charset="-120"/>
                <a:ea typeface="細明體" panose="02020509000000000000" pitchFamily="49" charset="-120"/>
              </a:defRPr>
            </a:lvl1pPr>
          </a:lstStyle>
          <a:p>
            <a:r>
              <a:rPr lang="zh-TW" altLang="en-US"/>
              <a:t>新增頁尾</a:t>
            </a:r>
            <a:endParaRPr lang="zh-TW" altLang="en-US" dirty="0"/>
          </a:p>
        </p:txBody>
      </p:sp>
      <p:sp>
        <p:nvSpPr>
          <p:cNvPr id="4" name="日期預留位置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100">
                <a:solidFill>
                  <a:schemeClr val="tx1"/>
                </a:solidFill>
                <a:latin typeface="細明體" panose="02020509000000000000" pitchFamily="49" charset="-120"/>
                <a:ea typeface="細明體" panose="02020509000000000000" pitchFamily="49" charset="-120"/>
              </a:defRPr>
            </a:lvl1pPr>
          </a:lstStyle>
          <a:p>
            <a:fld id="{74653F94-1873-4654-97AD-9F779CC08619}" type="datetime2">
              <a:rPr lang="zh-TW" altLang="en-US" smtClean="0"/>
              <a:pPr/>
              <a:t>2023年1月7日</a:t>
            </a:fld>
            <a:endParaRPr lang="zh-TW" altLang="en-US" dirty="0"/>
          </a:p>
        </p:txBody>
      </p:sp>
      <p:sp>
        <p:nvSpPr>
          <p:cNvPr id="6" name="投影片編號預留位置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100">
                <a:solidFill>
                  <a:schemeClr val="tx1"/>
                </a:solidFill>
                <a:latin typeface="細明體" panose="02020509000000000000" pitchFamily="49" charset="-120"/>
                <a:ea typeface="細明體" panose="02020509000000000000" pitchFamily="49" charset="-120"/>
              </a:defRPr>
            </a:lvl1pPr>
          </a:lstStyle>
          <a:p>
            <a:fld id="{A7F8E3F6-DE14-48B2-B2BC-6FABA9630FB8}" type="slidenum">
              <a:rPr lang="en-US" altLang="zh-TW" smtClean="0"/>
              <a:pPr/>
              <a:t>‹#›</a:t>
            </a:fld>
            <a:endParaRPr lang="zh-TW" altLang="en-US" dirty="0"/>
          </a:p>
        </p:txBody>
      </p:sp>
    </p:spTree>
    <p:extLst>
      <p:ext uri="{BB962C8B-B14F-4D97-AF65-F5344CB8AC3E}">
        <p14:creationId xmlns:p14="http://schemas.microsoft.com/office/powerpoint/2010/main" val="163047809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9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細明體" panose="02020509000000000000" pitchFamily="49" charset="-120"/>
          <a:ea typeface="細明體" panose="02020509000000000000" pitchFamily="49" charset="-120"/>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細明體" panose="02020509000000000000" pitchFamily="49" charset="-120"/>
          <a:ea typeface="細明體" panose="02020509000000000000" pitchFamily="49" charset="-120"/>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細明體" panose="02020509000000000000" pitchFamily="49" charset="-120"/>
          <a:ea typeface="細明體" panose="02020509000000000000" pitchFamily="49" charset="-120"/>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細明體" panose="02020509000000000000" pitchFamily="49" charset="-120"/>
          <a:ea typeface="細明體" panose="02020509000000000000" pitchFamily="49" charset="-120"/>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細明體" panose="02020509000000000000" pitchFamily="49" charset="-120"/>
          <a:ea typeface="細明體" panose="02020509000000000000" pitchFamily="49" charset="-120"/>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7"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2C657FBF-90D9-49B8-9B81-FFDB2D63C7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E0B33CA-FBA7-4063-9404-525A6D04D5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407B7EE6-36AF-44E5-BDC9-8D0E0E6C9A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1CAD34-899A-4FE7-B3D9-BA713C17B4E6}" type="datetime1">
              <a:rPr lang="zh-TW" altLang="en-US" smtClean="0"/>
              <a:t>2023/1/7</a:t>
            </a:fld>
            <a:endParaRPr lang="zh-TW" altLang="en-US"/>
          </a:p>
        </p:txBody>
      </p:sp>
      <p:sp>
        <p:nvSpPr>
          <p:cNvPr id="5" name="頁尾版面配置區 4">
            <a:extLst>
              <a:ext uri="{FF2B5EF4-FFF2-40B4-BE49-F238E27FC236}">
                <a16:creationId xmlns:a16="http://schemas.microsoft.com/office/drawing/2014/main" id="{E4F14D44-054E-48A7-AB04-15DE2ECD5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TW"/>
              <a:t>10</a:t>
            </a:r>
            <a:endParaRPr lang="zh-TW" altLang="en-US"/>
          </a:p>
        </p:txBody>
      </p:sp>
      <p:sp>
        <p:nvSpPr>
          <p:cNvPr id="6" name="投影片編號版面配置區 5">
            <a:extLst>
              <a:ext uri="{FF2B5EF4-FFF2-40B4-BE49-F238E27FC236}">
                <a16:creationId xmlns:a16="http://schemas.microsoft.com/office/drawing/2014/main" id="{0472D541-BAD0-4A6D-8C1C-47EB83CA7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9048E-752E-4350-A603-90CCC7EB4C6E}" type="slidenum">
              <a:rPr lang="zh-TW" altLang="en-US" smtClean="0"/>
              <a:t>‹#›</a:t>
            </a:fld>
            <a:endParaRPr lang="zh-TW" altLang="en-US"/>
          </a:p>
        </p:txBody>
      </p:sp>
    </p:spTree>
    <p:extLst>
      <p:ext uri="{BB962C8B-B14F-4D97-AF65-F5344CB8AC3E}">
        <p14:creationId xmlns:p14="http://schemas.microsoft.com/office/powerpoint/2010/main" val="596223516"/>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8BD8468-4010-4FC8-886F-9CD879C0E5C8}" type="datetime1">
              <a:rPr kumimoji="0" lang="zh-TW" altLang="en-US"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t>2023/1/7</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zh-TW" altLang="en-US" sz="1000" b="0" i="0" u="none" strike="noStrike" kern="1200" cap="all"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Tree>
    <p:extLst>
      <p:ext uri="{BB962C8B-B14F-4D97-AF65-F5344CB8AC3E}">
        <p14:creationId xmlns:p14="http://schemas.microsoft.com/office/powerpoint/2010/main" val="1292280453"/>
      </p:ext>
    </p:extLst>
  </p:cSld>
  <p:clrMap bg1="dk1" tx1="lt1" bg2="dk2" tx2="lt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0"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8.png"/><Relationship Id="rId7" Type="http://schemas.microsoft.com/office/2007/relationships/hdphoto" Target="../media/hdphoto5.wdp"/><Relationship Id="rId2" Type="http://schemas.openxmlformats.org/officeDocument/2006/relationships/notesSlide" Target="../notesSlides/notesSlide17.xml"/><Relationship Id="rId1" Type="http://schemas.openxmlformats.org/officeDocument/2006/relationships/slideLayout" Target="../slideLayouts/slideLayout41.xml"/><Relationship Id="rId6" Type="http://schemas.openxmlformats.org/officeDocument/2006/relationships/image" Target="../media/image40.png"/><Relationship Id="rId5" Type="http://schemas.microsoft.com/office/2007/relationships/hdphoto" Target="../media/hdphoto4.wdp"/><Relationship Id="rId4" Type="http://schemas.openxmlformats.org/officeDocument/2006/relationships/image" Target="../media/image39.png"/><Relationship Id="rId9" Type="http://schemas.microsoft.com/office/2007/relationships/hdphoto" Target="../media/hdphoto6.wdp"/></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5.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png"/><Relationship Id="rId11" Type="http://schemas.microsoft.com/office/2007/relationships/hdphoto" Target="../media/hdphoto3.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notesSlide" Target="../notesSlides/notesSlide4.xml"/><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43.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矩形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a:latin typeface="+mj-ea"/>
              <a:ea typeface="+mj-ea"/>
            </a:endParaRPr>
          </a:p>
        </p:txBody>
      </p:sp>
      <p:pic>
        <p:nvPicPr>
          <p:cNvPr id="5" name="圖片 4" descr="光點">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 y="10"/>
            <a:ext cx="12192000" cy="6857990"/>
          </a:xfrm>
          <a:prstGeom prst="rect">
            <a:avLst/>
          </a:prstGeom>
        </p:spPr>
      </p:pic>
      <p:sp>
        <p:nvSpPr>
          <p:cNvPr id="2" name="標題 1">
            <a:extLst>
              <a:ext uri="{FF2B5EF4-FFF2-40B4-BE49-F238E27FC236}">
                <a16:creationId xmlns:a16="http://schemas.microsoft.com/office/drawing/2014/main" id="{F266081D-517B-5D43-A7B4-E67DDEDC0B31}"/>
              </a:ext>
            </a:extLst>
          </p:cNvPr>
          <p:cNvSpPr>
            <a:spLocks noGrp="1"/>
          </p:cNvSpPr>
          <p:nvPr>
            <p:ph type="ctrTitle"/>
          </p:nvPr>
        </p:nvSpPr>
        <p:spPr>
          <a:xfrm>
            <a:off x="2303400" y="2620596"/>
            <a:ext cx="8106749" cy="2262781"/>
          </a:xfrm>
        </p:spPr>
        <p:txBody>
          <a:bodyPr rtlCol="0">
            <a:noAutofit/>
          </a:bodyPr>
          <a:lstStyle/>
          <a:p>
            <a:r>
              <a:rPr lang="zh-TW" altLang="en-US" sz="7200" b="1" dirty="0"/>
              <a:t>跟蹤騒擾防制法令與實務解析分享</a:t>
            </a:r>
          </a:p>
        </p:txBody>
      </p:sp>
      <p:sp>
        <p:nvSpPr>
          <p:cNvPr id="13" name="副標題 12">
            <a:extLst>
              <a:ext uri="{FF2B5EF4-FFF2-40B4-BE49-F238E27FC236}">
                <a16:creationId xmlns:a16="http://schemas.microsoft.com/office/drawing/2014/main" id="{F05262DB-6398-4AF9-96A3-041CFB112303}"/>
              </a:ext>
            </a:extLst>
          </p:cNvPr>
          <p:cNvSpPr>
            <a:spLocks noGrp="1"/>
          </p:cNvSpPr>
          <p:nvPr>
            <p:ph type="subTitle" idx="1"/>
          </p:nvPr>
        </p:nvSpPr>
        <p:spPr>
          <a:xfrm>
            <a:off x="9941758" y="5348482"/>
            <a:ext cx="1840174" cy="836661"/>
          </a:xfrm>
        </p:spPr>
        <p:txBody>
          <a:bodyPr rtlCol="0">
            <a:normAutofit/>
          </a:bodyPr>
          <a:lstStyle/>
          <a:p>
            <a:pPr algn="ctr" rtl="0"/>
            <a:r>
              <a:rPr lang="zh-TW" altLang="en-US" b="1" dirty="0"/>
              <a:t>新竹市警察局</a:t>
            </a:r>
            <a:endParaRPr lang="en-US" altLang="zh-TW" b="1" dirty="0"/>
          </a:p>
          <a:p>
            <a:pPr algn="ctr" rtl="0"/>
            <a:r>
              <a:rPr lang="zh-TW" altLang="en-US" b="1" dirty="0"/>
              <a:t>婦幼警察隊</a:t>
            </a:r>
            <a:endParaRPr lang="en-US" altLang="zh-TW" b="1" dirty="0"/>
          </a:p>
        </p:txBody>
      </p:sp>
      <p:grpSp>
        <p:nvGrpSpPr>
          <p:cNvPr id="20" name="群組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手繪多邊形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手繪多邊形​​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手繪多邊形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手繪多邊形​​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手繪多邊形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手繪多邊形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手繪多邊形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手繪多邊形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手繪多邊形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手繪多邊形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手繪多邊形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手繪多邊形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群組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手繪多邊形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手繪多邊形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手繪多邊形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手繪多邊形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手繪多邊形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手繪多邊形​​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手繪多邊形​​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手繪多邊形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手繪多邊形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手繪多邊形​​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手繪多邊形​​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手繪多邊形​​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矩形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手繪多邊形​​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7" name="副標題 12">
            <a:extLst>
              <a:ext uri="{FF2B5EF4-FFF2-40B4-BE49-F238E27FC236}">
                <a16:creationId xmlns:a16="http://schemas.microsoft.com/office/drawing/2014/main" id="{3AB0BC10-5952-448F-8340-0967447E7125}"/>
              </a:ext>
            </a:extLst>
          </p:cNvPr>
          <p:cNvSpPr txBox="1">
            <a:spLocks/>
          </p:cNvSpPr>
          <p:nvPr/>
        </p:nvSpPr>
        <p:spPr>
          <a:xfrm>
            <a:off x="521551" y="184158"/>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j-ea"/>
                <a:ea typeface="+mj-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j-ea"/>
                <a:ea typeface="+mj-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j-ea"/>
                <a:ea typeface="+mj-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j-ea"/>
                <a:ea typeface="+mj-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j-ea"/>
                <a:ea typeface="+mj-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endParaRPr lang="zh-TW" altLang="en-US" b="1" dirty="0"/>
          </a:p>
        </p:txBody>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86EF155D-54F3-4ED6-8390-D7AA70365FEC}"/>
              </a:ext>
            </a:extLst>
          </p:cNvPr>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altLang="zh-TW" sz="1000" b="0" i="0" u="none" strike="noStrike" kern="1200" cap="none" spc="0" normalizeH="0" baseline="0" noProof="0" smtClean="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zh-TW" altLang="en-US" sz="1000" b="0" i="0" u="none" strike="noStrike" kern="1200" cap="none" spc="0" normalizeH="0" baseline="0" noProof="0" dirty="0">
              <a:ln>
                <a:noFill/>
              </a:ln>
              <a:solidFill>
                <a:prstClr val="black">
                  <a:lumMod val="95000"/>
                  <a:lumOff val="5000"/>
                </a:prstClr>
              </a:solidFill>
              <a:effectLst/>
              <a:uLnTx/>
              <a:uFillTx/>
              <a:latin typeface="Microsoft JhengHei UI" panose="020B0604030504040204" pitchFamily="34" charset="-120"/>
              <a:ea typeface="Microsoft JhengHei UI" panose="020B0604030504040204" pitchFamily="34" charset="-120"/>
              <a:cs typeface="+mn-cs"/>
            </a:endParaRPr>
          </a:p>
        </p:txBody>
      </p:sp>
      <p:sp>
        <p:nvSpPr>
          <p:cNvPr id="4" name="標題 1">
            <a:extLst>
              <a:ext uri="{FF2B5EF4-FFF2-40B4-BE49-F238E27FC236}">
                <a16:creationId xmlns:a16="http://schemas.microsoft.com/office/drawing/2014/main" id="{F3410D02-D02E-4AA9-906C-50950CB2C173}"/>
              </a:ext>
            </a:extLst>
          </p:cNvPr>
          <p:cNvSpPr txBox="1">
            <a:spLocks/>
          </p:cNvSpPr>
          <p:nvPr/>
        </p:nvSpPr>
        <p:spPr>
          <a:xfrm>
            <a:off x="2877664" y="2004290"/>
            <a:ext cx="6811282" cy="2860963"/>
          </a:xfrm>
          <a:prstGeom prst="rect">
            <a:avLst/>
          </a:prstGeom>
          <a:solidFill>
            <a:srgbClr val="03495C"/>
          </a:solidFill>
          <a:effectLst>
            <a:softEdge rad="31750"/>
          </a:effectLst>
        </p:spPr>
        <p:txBody>
          <a:bodyPr vert="horz" lIns="91440" tIns="45720" rIns="91440" bIns="45720" rtlCol="0" anchor="b">
            <a:normAutofit fontScale="97500"/>
          </a:bodyPr>
          <a:lstStyle>
            <a:lvl1pPr algn="l" defTabSz="914400" rtl="0" eaLnBrk="1" latinLnBrk="0" hangingPunct="1">
              <a:lnSpc>
                <a:spcPct val="80000"/>
              </a:lnSpc>
              <a:spcBef>
                <a:spcPct val="0"/>
              </a:spcBef>
              <a:buNone/>
              <a:defRPr sz="7200" kern="1200" cap="none" baseline="0">
                <a:blipFill dpi="0" rotWithShape="1">
                  <a:blip r:embed="rId2"/>
                  <a:srcRect/>
                  <a:tile tx="6350" ty="-127000" sx="65000" sy="64000" flip="none" algn="tl"/>
                </a:blipFill>
                <a:latin typeface="+mj-lt"/>
                <a:ea typeface="+mj-ea"/>
                <a:cs typeface="+mj-cs"/>
              </a:defRPr>
            </a:lvl1pPr>
          </a:lstStyle>
          <a:p>
            <a:pPr lvl="0" algn="ctr">
              <a:defRPr/>
            </a:pPr>
            <a:r>
              <a:rPr lang="zh-TW" altLang="en-US" b="1" dirty="0">
                <a:solidFill>
                  <a:srgbClr val="FFFFFF"/>
                </a:solidFill>
                <a:effectLst>
                  <a:outerShdw blurRad="38100" dist="38100" dir="2700000" algn="tl">
                    <a:srgbClr val="000000">
                      <a:alpha val="43137"/>
                    </a:srgbClr>
                  </a:outerShdw>
                </a:effectLst>
                <a:latin typeface="Arial Black" panose="020B0A04020102020204"/>
                <a:ea typeface="微軟正黑體" panose="020B0604030504040204" pitchFamily="34" charset="-120"/>
              </a:rPr>
              <a:t>學生遭</a:t>
            </a:r>
            <a:endParaRPr lang="en-US" altLang="zh-TW" b="1" dirty="0">
              <a:solidFill>
                <a:srgbClr val="FFFFFF"/>
              </a:solidFill>
              <a:effectLst>
                <a:outerShdw blurRad="38100" dist="38100" dir="2700000" algn="tl">
                  <a:srgbClr val="000000">
                    <a:alpha val="43137"/>
                  </a:srgbClr>
                </a:outerShdw>
              </a:effectLst>
              <a:latin typeface="Arial Black" panose="020B0A04020102020204"/>
              <a:ea typeface="微軟正黑體" panose="020B0604030504040204" pitchFamily="34" charset="-120"/>
            </a:endParaRPr>
          </a:p>
          <a:p>
            <a:pPr lvl="0" algn="ctr">
              <a:defRPr/>
            </a:pPr>
            <a:r>
              <a:rPr kumimoji="0" lang="zh-TW" altLang="en-US"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panose="020B0A04020102020204"/>
                <a:ea typeface="微軟正黑體" panose="020B0604030504040204" pitchFamily="34" charset="-120"/>
                <a:cs typeface="+mj-cs"/>
              </a:rPr>
              <a:t>跟蹤騷擾</a:t>
            </a:r>
            <a:endParaRPr kumimoji="0" lang="en-US" altLang="zh-TW" sz="72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Black" panose="020B0A04020102020204"/>
              <a:ea typeface="微軟正黑體" panose="020B0604030504040204" pitchFamily="34" charset="-120"/>
              <a:cs typeface="+mj-cs"/>
            </a:endParaRPr>
          </a:p>
          <a:p>
            <a:pPr lvl="0" algn="ctr">
              <a:defRPr/>
            </a:pPr>
            <a:r>
              <a:rPr lang="zh-TW" altLang="en-US" b="1" dirty="0">
                <a:solidFill>
                  <a:srgbClr val="FFFF00"/>
                </a:solidFill>
                <a:effectLst>
                  <a:outerShdw blurRad="38100" dist="38100" dir="2700000" algn="tl">
                    <a:srgbClr val="000000">
                      <a:alpha val="43137"/>
                    </a:srgbClr>
                  </a:outerShdw>
                </a:effectLst>
                <a:latin typeface="Arial Black" panose="020B0A04020102020204"/>
                <a:ea typeface="微軟正黑體" panose="020B0604030504040204" pitchFamily="34" charset="-120"/>
              </a:rPr>
              <a:t>案例</a:t>
            </a:r>
            <a:endParaRPr kumimoji="0" lang="en-US" altLang="zh-TW" sz="7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icrosoft JhengHei UI" panose="020B0604030504040204" pitchFamily="34" charset="-120"/>
              <a:ea typeface="Microsoft JhengHei UI" panose="020B0604030504040204" pitchFamily="34" charset="-120"/>
              <a:cs typeface="+mj-cs"/>
            </a:endParaRPr>
          </a:p>
        </p:txBody>
      </p:sp>
    </p:spTree>
    <p:extLst>
      <p:ext uri="{BB962C8B-B14F-4D97-AF65-F5344CB8AC3E}">
        <p14:creationId xmlns:p14="http://schemas.microsoft.com/office/powerpoint/2010/main" val="3282723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橢圓 11">
            <a:extLst>
              <a:ext uri="{FF2B5EF4-FFF2-40B4-BE49-F238E27FC236}">
                <a16:creationId xmlns:a16="http://schemas.microsoft.com/office/drawing/2014/main" id="{F43AE07D-7C32-49E5-8A7D-5520E8FF23DF}"/>
              </a:ext>
            </a:extLst>
          </p:cNvPr>
          <p:cNvSpPr/>
          <p:nvPr/>
        </p:nvSpPr>
        <p:spPr>
          <a:xfrm>
            <a:off x="202370" y="274498"/>
            <a:ext cx="761539" cy="744832"/>
          </a:xfrm>
          <a:prstGeom prst="ellipse">
            <a:avLst/>
          </a:prstGeom>
          <a:solidFill>
            <a:schemeClr val="accent5">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1" name="矩形 10"/>
          <p:cNvSpPr/>
          <p:nvPr/>
        </p:nvSpPr>
        <p:spPr>
          <a:xfrm>
            <a:off x="716339" y="2615941"/>
            <a:ext cx="10426189" cy="3852080"/>
          </a:xfrm>
          <a:prstGeom prst="rect">
            <a:avLst/>
          </a:prstGeom>
          <a:noFill/>
        </p:spPr>
        <p:txBody>
          <a:bodyPr wrap="square">
            <a:spAutoFit/>
          </a:bodyPr>
          <a:lstStyle/>
          <a:p>
            <a:pPr marL="593725" indent="-593725" algn="just">
              <a:lnSpc>
                <a:spcPts val="3700"/>
              </a:lnSpc>
            </a:pPr>
            <a:r>
              <a:rPr lang="zh-TW" altLang="en-US" sz="2800" b="1" dirty="0">
                <a:solidFill>
                  <a:srgbClr val="000000"/>
                </a:solidFill>
                <a:latin typeface="微軟正黑體" panose="020B0604030504040204" pitchFamily="34" charset="-120"/>
                <a:ea typeface="微軟正黑體" panose="020B0604030504040204" pitchFamily="34" charset="-120"/>
              </a:rPr>
              <a:t>●案情摘要：</a:t>
            </a:r>
            <a:endParaRPr lang="en-US" altLang="zh-TW" sz="2800" b="1" dirty="0">
              <a:solidFill>
                <a:srgbClr val="000000"/>
              </a:solidFill>
              <a:latin typeface="微軟正黑體" panose="020B0604030504040204" pitchFamily="34" charset="-120"/>
              <a:ea typeface="微軟正黑體" panose="020B0604030504040204" pitchFamily="34" charset="-120"/>
            </a:endParaRPr>
          </a:p>
          <a:p>
            <a:pPr marL="498475" indent="-498475" algn="just">
              <a:lnSpc>
                <a:spcPts val="3700"/>
              </a:lnSpc>
            </a:pP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一</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zh-TW" sz="2800" u="sng" dirty="0">
                <a:solidFill>
                  <a:srgbClr val="000000"/>
                </a:solidFill>
                <a:latin typeface="微軟正黑體" panose="020B0604030504040204" pitchFamily="34" charset="-120"/>
                <a:ea typeface="微軟正黑體" panose="020B0604030504040204" pitchFamily="34" charset="-120"/>
              </a:rPr>
              <a:t>被害人為</a:t>
            </a:r>
            <a:r>
              <a:rPr lang="zh-TW" altLang="en-US" sz="2800" u="sng" dirty="0">
                <a:solidFill>
                  <a:srgbClr val="000000"/>
                </a:solidFill>
                <a:latin typeface="微軟正黑體" panose="020B0604030504040204" pitchFamily="34" charset="-120"/>
                <a:ea typeface="微軟正黑體" panose="020B0604030504040204" pitchFamily="34" charset="-120"/>
              </a:rPr>
              <a:t>國中學生</a:t>
            </a:r>
            <a:r>
              <a:rPr lang="zh-TW" altLang="zh-TW" sz="2800" dirty="0">
                <a:solidFill>
                  <a:srgbClr val="000000"/>
                </a:solidFill>
                <a:latin typeface="微軟正黑體" panose="020B0604030504040204" pitchFamily="34" charset="-120"/>
                <a:ea typeface="微軟正黑體" panose="020B0604030504040204" pitchFamily="34" charset="-120"/>
              </a:rPr>
              <a:t>，稱遭行為人</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朋友，亦為國中學生</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於</a:t>
            </a:r>
            <a:r>
              <a:rPr lang="en-US" altLang="zh-TW" sz="2800" dirty="0">
                <a:solidFill>
                  <a:srgbClr val="000000"/>
                </a:solidFill>
                <a:latin typeface="微軟正黑體" panose="020B0604030504040204" pitchFamily="34" charset="-120"/>
                <a:ea typeface="微軟正黑體" panose="020B0604030504040204" pitchFamily="34" charset="-120"/>
              </a:rPr>
              <a:t>111</a:t>
            </a:r>
            <a:r>
              <a:rPr lang="zh-TW" altLang="en-US" sz="2800" dirty="0">
                <a:solidFill>
                  <a:srgbClr val="000000"/>
                </a:solidFill>
                <a:latin typeface="微軟正黑體" panose="020B0604030504040204" pitchFamily="34" charset="-120"/>
                <a:ea typeface="微軟正黑體" panose="020B0604030504040204" pitchFamily="34" charset="-120"/>
              </a:rPr>
              <a:t>年</a:t>
            </a:r>
            <a:r>
              <a:rPr lang="en-US" altLang="zh-TW" sz="2800" dirty="0">
                <a:solidFill>
                  <a:srgbClr val="000000"/>
                </a:solidFill>
                <a:latin typeface="微軟正黑體" panose="020B0604030504040204" pitchFamily="34" charset="-120"/>
                <a:ea typeface="微軟正黑體" panose="020B0604030504040204" pitchFamily="34" charset="-120"/>
              </a:rPr>
              <a:t>6</a:t>
            </a:r>
            <a:r>
              <a:rPr lang="zh-TW" altLang="zh-TW" sz="2800" dirty="0">
                <a:solidFill>
                  <a:srgbClr val="000000"/>
                </a:solidFill>
                <a:latin typeface="微軟正黑體" panose="020B0604030504040204" pitchFamily="34" charset="-120"/>
                <a:ea typeface="微軟正黑體" panose="020B0604030504040204" pitchFamily="34" charset="-120"/>
              </a:rPr>
              <a:t>月</a:t>
            </a:r>
            <a:r>
              <a:rPr lang="zh-TW" altLang="en-US" sz="2800" dirty="0">
                <a:solidFill>
                  <a:srgbClr val="000000"/>
                </a:solidFill>
                <a:latin typeface="微軟正黑體" panose="020B0604030504040204" pitchFamily="34" charset="-120"/>
                <a:ea typeface="微軟正黑體" panose="020B0604030504040204" pitchFamily="34" charset="-120"/>
              </a:rPr>
              <a:t>間</a:t>
            </a:r>
            <a:r>
              <a:rPr lang="zh-TW"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持續以</a:t>
            </a:r>
            <a:r>
              <a:rPr lang="en-US" altLang="zh-TW" sz="2800" dirty="0">
                <a:solidFill>
                  <a:srgbClr val="000000"/>
                </a:solidFill>
                <a:latin typeface="微軟正黑體" panose="020B0604030504040204" pitchFamily="34" charset="-120"/>
                <a:ea typeface="微軟正黑體" panose="020B0604030504040204" pitchFamily="34" charset="-120"/>
              </a:rPr>
              <a:t>FB</a:t>
            </a:r>
            <a:r>
              <a:rPr lang="zh-TW" altLang="en-US" sz="2800" dirty="0">
                <a:solidFill>
                  <a:srgbClr val="000000"/>
                </a:solidFill>
                <a:latin typeface="微軟正黑體" panose="020B0604030504040204" pitchFamily="34" charset="-120"/>
                <a:ea typeface="微軟正黑體" panose="020B0604030504040204" pitchFamily="34" charset="-120"/>
              </a:rPr>
              <a:t>私訊方式傳送文字訊息，如：要摸奶、要抱抱、稱呼對方為寶貝，騷擾行為共計</a:t>
            </a:r>
            <a:r>
              <a:rPr lang="en-US" altLang="zh-TW" sz="2800" dirty="0">
                <a:solidFill>
                  <a:srgbClr val="000000"/>
                </a:solidFill>
                <a:latin typeface="微軟正黑體" panose="020B0604030504040204" pitchFamily="34" charset="-120"/>
                <a:ea typeface="微軟正黑體" panose="020B0604030504040204" pitchFamily="34" charset="-120"/>
              </a:rPr>
              <a:t>6</a:t>
            </a:r>
            <a:r>
              <a:rPr lang="zh-TW" altLang="en-US" sz="2800" dirty="0">
                <a:solidFill>
                  <a:srgbClr val="000000"/>
                </a:solidFill>
                <a:latin typeface="微軟正黑體" panose="020B0604030504040204" pitchFamily="34" charset="-120"/>
                <a:ea typeface="微軟正黑體" panose="020B0604030504040204" pitchFamily="34" charset="-120"/>
              </a:rPr>
              <a:t>次</a:t>
            </a:r>
            <a:r>
              <a:rPr lang="zh-TW" altLang="zh-TW" sz="2800" dirty="0">
                <a:solidFill>
                  <a:srgbClr val="000000"/>
                </a:solidFill>
                <a:latin typeface="微軟正黑體" panose="020B0604030504040204" pitchFamily="34" charset="-120"/>
                <a:ea typeface="微軟正黑體" panose="020B0604030504040204" pitchFamily="34" charset="-120"/>
              </a:rPr>
              <a:t>。</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498475" indent="-498475" algn="just">
              <a:lnSpc>
                <a:spcPts val="3700"/>
              </a:lnSpc>
            </a:pP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二</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被害人</a:t>
            </a:r>
            <a:r>
              <a:rPr lang="zh-TW" altLang="en-US" sz="2800" u="sng" dirty="0">
                <a:solidFill>
                  <a:srgbClr val="000000"/>
                </a:solidFill>
                <a:latin typeface="微軟正黑體" panose="020B0604030504040204" pitchFamily="34" charset="-120"/>
                <a:ea typeface="微軟正黑體" panose="020B0604030504040204" pitchFamily="34" charset="-120"/>
              </a:rPr>
              <a:t>不提跟騷罪告訴、不提性騷擾申訴</a:t>
            </a:r>
            <a:r>
              <a:rPr lang="zh-TW" altLang="en-US" sz="2800" dirty="0">
                <a:solidFill>
                  <a:srgbClr val="000000"/>
                </a:solidFill>
                <a:latin typeface="微軟正黑體" panose="020B0604030504040204" pitchFamily="34" charset="-120"/>
                <a:ea typeface="微軟正黑體" panose="020B0604030504040204" pitchFamily="34" charset="-120"/>
              </a:rPr>
              <a:t>，</a:t>
            </a:r>
            <a:r>
              <a:rPr lang="zh-TW" altLang="en-US" sz="2800" u="sng" dirty="0">
                <a:solidFill>
                  <a:srgbClr val="000000"/>
                </a:solidFill>
                <a:latin typeface="微軟正黑體" panose="020B0604030504040204" pitchFamily="34" charset="-120"/>
                <a:ea typeface="微軟正黑體" panose="020B0604030504040204" pitchFamily="34" charset="-120"/>
              </a:rPr>
              <a:t>僅希警方對行為人書面告誡</a:t>
            </a:r>
            <a:r>
              <a:rPr lang="zh-TW" altLang="en-US" sz="2800" dirty="0">
                <a:solidFill>
                  <a:srgbClr val="000000"/>
                </a:solidFill>
                <a:latin typeface="微軟正黑體" panose="020B0604030504040204" pitchFamily="34" charset="-120"/>
                <a:ea typeface="微軟正黑體" panose="020B0604030504040204" pitchFamily="34" charset="-120"/>
              </a:rPr>
              <a:t>，警方依規定受理，並通知行為人到案說明，當面核發書面告誡</a:t>
            </a:r>
            <a:r>
              <a:rPr lang="zh-TW" altLang="zh-TW" sz="2800" dirty="0">
                <a:solidFill>
                  <a:srgbClr val="000000"/>
                </a:solidFill>
                <a:latin typeface="微軟正黑體" panose="020B0604030504040204" pitchFamily="34" charset="-120"/>
                <a:ea typeface="微軟正黑體" panose="020B0604030504040204" pitchFamily="34" charset="-120"/>
              </a:rPr>
              <a:t>。</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498475" indent="-498475" algn="just">
              <a:lnSpc>
                <a:spcPts val="3700"/>
              </a:lnSpc>
            </a:pPr>
            <a:r>
              <a:rPr lang="zh-TW" altLang="en-US" sz="2800" b="1" dirty="0">
                <a:solidFill>
                  <a:srgbClr val="000000"/>
                </a:solidFill>
                <a:latin typeface="微軟正黑體" panose="020B0604030504040204" pitchFamily="34" charset="-120"/>
                <a:ea typeface="微軟正黑體" panose="020B0604030504040204" pitchFamily="34" charset="-120"/>
              </a:rPr>
              <a:t>●行為態樣：</a:t>
            </a:r>
            <a:r>
              <a:rPr lang="zh-TW" altLang="en-US" sz="2800" dirty="0">
                <a:solidFill>
                  <a:srgbClr val="000000"/>
                </a:solidFill>
                <a:latin typeface="微軟正黑體" panose="020B0604030504040204" pitchFamily="34" charset="-120"/>
                <a:ea typeface="微軟正黑體" panose="020B0604030504040204" pitchFamily="34" charset="-120"/>
              </a:rPr>
              <a:t>跟騷法第</a:t>
            </a:r>
            <a:r>
              <a:rPr lang="en-US" altLang="zh-TW" sz="2800" dirty="0">
                <a:solidFill>
                  <a:srgbClr val="000000"/>
                </a:solidFill>
                <a:latin typeface="微軟正黑體" panose="020B0604030504040204" pitchFamily="34" charset="-120"/>
                <a:ea typeface="微軟正黑體" panose="020B0604030504040204" pitchFamily="34" charset="-120"/>
              </a:rPr>
              <a:t>3</a:t>
            </a:r>
            <a:r>
              <a:rPr lang="zh-TW" altLang="en-US" sz="2800" dirty="0">
                <a:solidFill>
                  <a:srgbClr val="000000"/>
                </a:solidFill>
                <a:latin typeface="微軟正黑體" panose="020B0604030504040204" pitchFamily="34" charset="-120"/>
                <a:ea typeface="微軟正黑體" panose="020B0604030504040204" pitchFamily="34" charset="-120"/>
              </a:rPr>
              <a:t>條第</a:t>
            </a:r>
            <a:r>
              <a:rPr lang="en-US" altLang="zh-TW" sz="2800" dirty="0">
                <a:solidFill>
                  <a:srgbClr val="000000"/>
                </a:solidFill>
                <a:latin typeface="微軟正黑體" panose="020B0604030504040204" pitchFamily="34" charset="-120"/>
                <a:ea typeface="微軟正黑體" panose="020B0604030504040204" pitchFamily="34" charset="-120"/>
              </a:rPr>
              <a:t>1</a:t>
            </a:r>
            <a:r>
              <a:rPr lang="zh-TW" altLang="en-US" sz="2800" dirty="0">
                <a:solidFill>
                  <a:srgbClr val="000000"/>
                </a:solidFill>
                <a:latin typeface="微軟正黑體" panose="020B0604030504040204" pitchFamily="34" charset="-120"/>
                <a:ea typeface="微軟正黑體" panose="020B0604030504040204" pitchFamily="34" charset="-120"/>
              </a:rPr>
              <a:t>項第</a:t>
            </a:r>
            <a:r>
              <a:rPr lang="en-US" altLang="zh-TW" sz="2800" dirty="0">
                <a:solidFill>
                  <a:srgbClr val="000000"/>
                </a:solidFill>
                <a:latin typeface="微軟正黑體" panose="020B0604030504040204" pitchFamily="34" charset="-120"/>
                <a:ea typeface="微軟正黑體" panose="020B0604030504040204" pitchFamily="34" charset="-120"/>
              </a:rPr>
              <a:t>4</a:t>
            </a:r>
            <a:r>
              <a:rPr lang="zh-TW" altLang="en-US" sz="2800" dirty="0">
                <a:solidFill>
                  <a:srgbClr val="000000"/>
                </a:solidFill>
                <a:latin typeface="微軟正黑體" panose="020B0604030504040204" pitchFamily="34" charset="-120"/>
                <a:ea typeface="微軟正黑體" panose="020B0604030504040204" pitchFamily="34" charset="-120"/>
              </a:rPr>
              <a:t>款</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通訊騷擾</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a:t>
            </a:r>
          </a:p>
        </p:txBody>
      </p:sp>
      <p:sp>
        <p:nvSpPr>
          <p:cNvPr id="3" name="矩形: 按鈕形 2">
            <a:extLst>
              <a:ext uri="{FF2B5EF4-FFF2-40B4-BE49-F238E27FC236}">
                <a16:creationId xmlns:a16="http://schemas.microsoft.com/office/drawing/2014/main" id="{AA1147F7-7E76-18B6-D642-B23976709554}"/>
              </a:ext>
            </a:extLst>
          </p:cNvPr>
          <p:cNvSpPr/>
          <p:nvPr/>
        </p:nvSpPr>
        <p:spPr>
          <a:xfrm>
            <a:off x="3942736" y="222673"/>
            <a:ext cx="963561"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 name="矩形 1"/>
          <p:cNvSpPr/>
          <p:nvPr/>
        </p:nvSpPr>
        <p:spPr>
          <a:xfrm>
            <a:off x="934284" y="362096"/>
            <a:ext cx="7698269" cy="646331"/>
          </a:xfrm>
          <a:prstGeom prst="rect">
            <a:avLst/>
          </a:prstGeom>
        </p:spPr>
        <p:txBody>
          <a:bodyPr wrap="square">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跟蹤騷擾案例    </a:t>
            </a:r>
            <a:r>
              <a:rPr lang="zh-TW" altLang="en-US" sz="3600" b="1" dirty="0">
                <a:solidFill>
                  <a:srgbClr val="06334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一</a:t>
            </a:r>
            <a:endParaRPr lang="zh-TW" altLang="en-US" sz="3200" b="1" dirty="0">
              <a:solidFill>
                <a:srgbClr val="06334E"/>
              </a:solidFill>
              <a:latin typeface="微軟正黑體" panose="020B0604030504040204" pitchFamily="34" charset="-120"/>
              <a:ea typeface="微軟正黑體" panose="020B0604030504040204" pitchFamily="34" charset="-120"/>
            </a:endParaRPr>
          </a:p>
        </p:txBody>
      </p:sp>
      <p:sp>
        <p:nvSpPr>
          <p:cNvPr id="6" name="矩形 5"/>
          <p:cNvSpPr/>
          <p:nvPr/>
        </p:nvSpPr>
        <p:spPr>
          <a:xfrm>
            <a:off x="8766174" y="1537670"/>
            <a:ext cx="3425826" cy="15286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nSpc>
                <a:spcPts val="2800"/>
              </a:lnSpc>
              <a:defRPr/>
            </a:pPr>
            <a:r>
              <a:rPr lang="zh-TW" altLang="en-US" sz="2400" b="1" kern="100" dirty="0">
                <a:solidFill>
                  <a:srgbClr val="BBE0E3">
                    <a:lumMod val="25000"/>
                  </a:srgbClr>
                </a:solidFill>
                <a:latin typeface="微軟正黑體" panose="020B0604030504040204" pitchFamily="34" charset="-120"/>
                <a:ea typeface="微軟正黑體" panose="020B0604030504040204" pitchFamily="34" charset="-120"/>
              </a:rPr>
              <a:t>○</a:t>
            </a:r>
            <a:r>
              <a:rPr lang="zh-TW" altLang="zh-TW" sz="2400" b="1" kern="100" dirty="0">
                <a:solidFill>
                  <a:srgbClr val="BBE0E3">
                    <a:lumMod val="25000"/>
                  </a:srgbClr>
                </a:solidFill>
                <a:latin typeface="微軟正黑體" panose="020B0604030504040204" pitchFamily="34" charset="-120"/>
                <a:ea typeface="微軟正黑體" panose="020B0604030504040204" pitchFamily="34" charset="-120"/>
              </a:rPr>
              <a:t>針對特定被害人</a:t>
            </a:r>
          </a:p>
          <a:p>
            <a:pPr defTabSz="914400">
              <a:lnSpc>
                <a:spcPts val="2800"/>
              </a:lnSpc>
              <a:defRPr/>
            </a:pPr>
            <a:r>
              <a:rPr lang="zh-TW" altLang="en-US" sz="2400" b="1" kern="100" dirty="0">
                <a:solidFill>
                  <a:srgbClr val="BBE0E3">
                    <a:lumMod val="25000"/>
                  </a:srgbClr>
                </a:solidFill>
                <a:latin typeface="微軟正黑體" panose="020B0604030504040204" pitchFamily="34" charset="-120"/>
                <a:ea typeface="微軟正黑體" panose="020B0604030504040204" pitchFamily="34" charset="-120"/>
              </a:rPr>
              <a:t>○</a:t>
            </a:r>
            <a:r>
              <a:rPr lang="zh-TW" altLang="zh-TW" sz="2400" b="1" kern="100" dirty="0">
                <a:solidFill>
                  <a:srgbClr val="BBE0E3">
                    <a:lumMod val="25000"/>
                  </a:srgbClr>
                </a:solidFill>
                <a:latin typeface="微軟正黑體" panose="020B0604030504040204" pitchFamily="34" charset="-120"/>
                <a:ea typeface="微軟正黑體" panose="020B0604030504040204" pitchFamily="34" charset="-120"/>
              </a:rPr>
              <a:t>反覆或持續實施</a:t>
            </a:r>
          </a:p>
          <a:p>
            <a:pPr>
              <a:lnSpc>
                <a:spcPts val="2800"/>
              </a:lnSpc>
              <a:defRPr/>
            </a:pPr>
            <a:r>
              <a:rPr lang="zh-TW" altLang="en-US" sz="2400" b="1" kern="100" dirty="0">
                <a:solidFill>
                  <a:srgbClr val="BBE0E3">
                    <a:lumMod val="25000"/>
                  </a:srgbClr>
                </a:solidFill>
                <a:latin typeface="微軟正黑體" panose="020B0604030504040204" pitchFamily="34" charset="-120"/>
                <a:ea typeface="微軟正黑體" panose="020B0604030504040204" pitchFamily="34" charset="-120"/>
              </a:rPr>
              <a:t>○</a:t>
            </a:r>
            <a:r>
              <a:rPr lang="zh-TW" altLang="zh-TW" sz="2400" b="1" kern="100" dirty="0">
                <a:solidFill>
                  <a:srgbClr val="BBE0E3">
                    <a:lumMod val="25000"/>
                  </a:srgbClr>
                </a:solidFill>
                <a:latin typeface="微軟正黑體" panose="020B0604030504040204" pitchFamily="34" charset="-120"/>
                <a:ea typeface="微軟正黑體" panose="020B0604030504040204" pitchFamily="34" charset="-120"/>
              </a:rPr>
              <a:t>與性或性別相關行為</a:t>
            </a:r>
            <a:r>
              <a:rPr lang="en-US" altLang="zh-TW" sz="2400" b="1" kern="100" dirty="0">
                <a:solidFill>
                  <a:srgbClr val="BBE0E3">
                    <a:lumMod val="25000"/>
                  </a:srgbClr>
                </a:solidFill>
                <a:latin typeface="微軟正黑體" panose="020B0604030504040204" pitchFamily="34" charset="-120"/>
                <a:ea typeface="微軟正黑體" panose="020B0604030504040204" pitchFamily="34" charset="-120"/>
              </a:rPr>
              <a:t>  </a:t>
            </a:r>
          </a:p>
          <a:p>
            <a:pPr defTabSz="914400">
              <a:lnSpc>
                <a:spcPts val="2800"/>
              </a:lnSpc>
              <a:spcAft>
                <a:spcPts val="600"/>
              </a:spcAft>
              <a:defRPr/>
            </a:pPr>
            <a:r>
              <a:rPr lang="zh-TW" altLang="en-US" sz="2400" b="1" kern="100" dirty="0">
                <a:solidFill>
                  <a:srgbClr val="BBE0E3">
                    <a:lumMod val="25000"/>
                  </a:srgbClr>
                </a:solidFill>
                <a:latin typeface="微軟正黑體" panose="020B0604030504040204" pitchFamily="34" charset="-120"/>
                <a:ea typeface="微軟正黑體" panose="020B0604030504040204" pitchFamily="34" charset="-120"/>
              </a:rPr>
              <a:t>○違反意願心生畏怖</a:t>
            </a:r>
            <a:endParaRPr lang="zh-TW" altLang="en-US" sz="2400" b="1" dirty="0">
              <a:solidFill>
                <a:srgbClr val="BBE0E3">
                  <a:lumMod val="25000"/>
                </a:srgbClr>
              </a:solidFill>
              <a:latin typeface="微軟正黑體" panose="020B0604030504040204" pitchFamily="34" charset="-120"/>
              <a:ea typeface="微軟正黑體" panose="020B0604030504040204" pitchFamily="34" charset="-120"/>
            </a:endParaRPr>
          </a:p>
        </p:txBody>
      </p:sp>
      <p:pic>
        <p:nvPicPr>
          <p:cNvPr id="13" name="圖片 12">
            <a:extLst>
              <a:ext uri="{FF2B5EF4-FFF2-40B4-BE49-F238E27FC236}">
                <a16:creationId xmlns:a16="http://schemas.microsoft.com/office/drawing/2014/main" id="{AECAC8F5-4DD7-4B58-8F7E-306DAC2AD109}"/>
              </a:ext>
            </a:extLst>
          </p:cNvPr>
          <p:cNvPicPr>
            <a:picLocks noChangeAspect="1"/>
          </p:cNvPicPr>
          <p:nvPr/>
        </p:nvPicPr>
        <p:blipFill>
          <a:blip r:embed="rId3"/>
          <a:stretch>
            <a:fillRect/>
          </a:stretch>
        </p:blipFill>
        <p:spPr>
          <a:xfrm rot="21396087">
            <a:off x="259973" y="271565"/>
            <a:ext cx="646332" cy="646332"/>
          </a:xfrm>
          <a:prstGeom prst="rect">
            <a:avLst/>
          </a:prstGeom>
        </p:spPr>
      </p:pic>
      <p:sp>
        <p:nvSpPr>
          <p:cNvPr id="4" name="矩形: 按鈕形 3">
            <a:extLst>
              <a:ext uri="{FF2B5EF4-FFF2-40B4-BE49-F238E27FC236}">
                <a16:creationId xmlns:a16="http://schemas.microsoft.com/office/drawing/2014/main" id="{541DC663-9AF9-DC32-F8B1-00A1B9A79788}"/>
              </a:ext>
            </a:extLst>
          </p:cNvPr>
          <p:cNvSpPr/>
          <p:nvPr/>
        </p:nvSpPr>
        <p:spPr>
          <a:xfrm>
            <a:off x="9519391" y="262466"/>
            <a:ext cx="2131003"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02F46B97-1385-2B8D-1A22-C2A08B42FDF9}"/>
              </a:ext>
            </a:extLst>
          </p:cNvPr>
          <p:cNvSpPr/>
          <p:nvPr/>
        </p:nvSpPr>
        <p:spPr>
          <a:xfrm>
            <a:off x="9793580" y="383085"/>
            <a:ext cx="1702698" cy="646331"/>
          </a:xfrm>
          <a:prstGeom prst="rect">
            <a:avLst/>
          </a:prstGeom>
        </p:spPr>
        <p:txBody>
          <a:bodyPr wrap="square">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國中生</a:t>
            </a:r>
            <a:endParaRPr lang="zh-TW" altLang="en-US" sz="3200" b="1" dirty="0">
              <a:solidFill>
                <a:srgbClr val="06334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5136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橢圓 11">
            <a:extLst>
              <a:ext uri="{FF2B5EF4-FFF2-40B4-BE49-F238E27FC236}">
                <a16:creationId xmlns:a16="http://schemas.microsoft.com/office/drawing/2014/main" id="{F43AE07D-7C32-49E5-8A7D-5520E8FF23DF}"/>
              </a:ext>
            </a:extLst>
          </p:cNvPr>
          <p:cNvSpPr/>
          <p:nvPr/>
        </p:nvSpPr>
        <p:spPr>
          <a:xfrm>
            <a:off x="202370" y="274498"/>
            <a:ext cx="761539" cy="744832"/>
          </a:xfrm>
          <a:prstGeom prst="ellipse">
            <a:avLst/>
          </a:prstGeom>
          <a:solidFill>
            <a:schemeClr val="accent5">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1" name="矩形 10"/>
          <p:cNvSpPr/>
          <p:nvPr/>
        </p:nvSpPr>
        <p:spPr>
          <a:xfrm>
            <a:off x="882905" y="2507918"/>
            <a:ext cx="10426189" cy="3852080"/>
          </a:xfrm>
          <a:prstGeom prst="rect">
            <a:avLst/>
          </a:prstGeom>
          <a:noFill/>
        </p:spPr>
        <p:txBody>
          <a:bodyPr wrap="square">
            <a:spAutoFit/>
          </a:bodyPr>
          <a:lstStyle/>
          <a:p>
            <a:pPr marL="593725" marR="0" lvl="0" indent="-593725" algn="just" defTabSz="457200" rtl="0" eaLnBrk="1" fontAlgn="auto" latinLnBrk="0" hangingPunct="1">
              <a:lnSpc>
                <a:spcPts val="37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●案情摘要：</a:t>
            </a:r>
            <a:endParaRPr kumimoji="0" lang="en-US" altLang="zh-TW"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498475" lvl="0" indent="-498475" algn="just">
              <a:lnSpc>
                <a:spcPts val="3700"/>
              </a:lnSpc>
            </a:pP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一</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zh-TW"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被害人為</a:t>
            </a:r>
            <a:r>
              <a:rPr kumimoji="0" lang="zh-TW" altLang="en-US"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高中學生</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，稱</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於</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110</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年第一次發現遭</a:t>
            </a:r>
            <a:r>
              <a:rPr lang="zh-TW" altLang="zh-TW" sz="2800" dirty="0">
                <a:solidFill>
                  <a:srgbClr val="000000"/>
                </a:solidFill>
                <a:latin typeface="微軟正黑體" panose="020B0604030504040204" pitchFamily="34" charset="-120"/>
                <a:ea typeface="微軟正黑體" panose="020B0604030504040204" pitchFamily="34" charset="-120"/>
              </a:rPr>
              <a:t>行為人</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陌生人</a:t>
            </a:r>
            <a:r>
              <a:rPr lang="en-US" altLang="zh-TW" sz="2800" dirty="0">
                <a:solidFill>
                  <a:srgbClr val="000000"/>
                </a:solidFill>
                <a:latin typeface="微軟正黑體" panose="020B0604030504040204" pitchFamily="34" charset="-120"/>
                <a:ea typeface="微軟正黑體" panose="020B0604030504040204" pitchFamily="34" charset="-120"/>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盯梢守候</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lang="zh-TW" altLang="en-US" sz="2800" dirty="0">
                <a:solidFill>
                  <a:srgbClr val="000000"/>
                </a:solidFill>
                <a:latin typeface="微軟正黑體" panose="020B0604030504040204" pitchFamily="34" charset="-120"/>
                <a:ea typeface="微軟正黑體" panose="020B0604030504040204" pitchFamily="34" charset="-120"/>
              </a:rPr>
              <a:t>後於</a:t>
            </a:r>
            <a:r>
              <a:rPr lang="en-US" altLang="zh-TW" sz="2800" dirty="0">
                <a:solidFill>
                  <a:srgbClr val="000000"/>
                </a:solidFill>
                <a:latin typeface="微軟正黑體" panose="020B0604030504040204" pitchFamily="34" charset="-120"/>
                <a:ea typeface="微軟正黑體" panose="020B0604030504040204" pitchFamily="34" charset="-120"/>
              </a:rPr>
              <a:t>111</a:t>
            </a:r>
            <a:r>
              <a:rPr lang="zh-TW" altLang="en-US" sz="2800" dirty="0">
                <a:solidFill>
                  <a:srgbClr val="000000"/>
                </a:solidFill>
                <a:latin typeface="微軟正黑體" panose="020B0604030504040204" pitchFamily="34" charset="-120"/>
                <a:ea typeface="微軟正黑體" panose="020B0604030504040204" pitchFamily="34" charset="-120"/>
              </a:rPr>
              <a:t>年</a:t>
            </a:r>
            <a:r>
              <a:rPr lang="en-US" altLang="zh-TW" sz="2800" dirty="0">
                <a:solidFill>
                  <a:srgbClr val="000000"/>
                </a:solidFill>
                <a:latin typeface="微軟正黑體" panose="020B0604030504040204" pitchFamily="34" charset="-120"/>
                <a:ea typeface="微軟正黑體" panose="020B0604030504040204" pitchFamily="34" charset="-120"/>
              </a:rPr>
              <a:t>5</a:t>
            </a:r>
            <a:r>
              <a:rPr lang="zh-TW" altLang="en-US" sz="2800" dirty="0">
                <a:solidFill>
                  <a:srgbClr val="000000"/>
                </a:solidFill>
                <a:latin typeface="微軟正黑體" panose="020B0604030504040204" pitchFamily="34" charset="-120"/>
                <a:ea typeface="微軟正黑體" panose="020B0604030504040204" pitchFamily="34" charset="-120"/>
              </a:rPr>
              <a:t>至</a:t>
            </a:r>
            <a:r>
              <a:rPr lang="en-US" altLang="zh-TW" sz="2800" dirty="0">
                <a:solidFill>
                  <a:srgbClr val="000000"/>
                </a:solidFill>
                <a:latin typeface="微軟正黑體" panose="020B0604030504040204" pitchFamily="34" charset="-120"/>
                <a:ea typeface="微軟正黑體" panose="020B0604030504040204" pitchFamily="34" charset="-120"/>
              </a:rPr>
              <a:t>6</a:t>
            </a:r>
            <a:r>
              <a:rPr lang="zh-TW" altLang="en-US" sz="2800" dirty="0">
                <a:solidFill>
                  <a:srgbClr val="000000"/>
                </a:solidFill>
                <a:latin typeface="微軟正黑體" panose="020B0604030504040204" pitchFamily="34" charset="-120"/>
                <a:ea typeface="微軟正黑體" panose="020B0604030504040204" pitchFamily="34" charset="-120"/>
              </a:rPr>
              <a:t>月間，凡放學時段皆會遇見該行為人盯梢守候，亦曾跟隨乘車，使被害人心生畏懼並以手機錄影存證後</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endPar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498475" indent="-498475" algn="just">
              <a:lnSpc>
                <a:spcPts val="3700"/>
              </a:lnSpc>
            </a:pP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二</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lang="zh-TW" altLang="en-US" sz="2800" dirty="0">
                <a:solidFill>
                  <a:srgbClr val="000000"/>
                </a:solidFill>
                <a:latin typeface="微軟正黑體" panose="020B0604030504040204" pitchFamily="34" charset="-120"/>
                <a:ea typeface="微軟正黑體" panose="020B0604030504040204" pitchFamily="34" charset="-120"/>
              </a:rPr>
              <a:t>被害人</a:t>
            </a:r>
            <a:r>
              <a:rPr lang="zh-TW" altLang="en-US" sz="2800" u="sng" dirty="0">
                <a:solidFill>
                  <a:srgbClr val="000000"/>
                </a:solidFill>
                <a:latin typeface="微軟正黑體" panose="020B0604030504040204" pitchFamily="34" charset="-120"/>
                <a:ea typeface="微軟正黑體" panose="020B0604030504040204" pitchFamily="34" charset="-120"/>
              </a:rPr>
              <a:t>不提跟騷罪告訴、不提性騷擾申訴</a:t>
            </a:r>
            <a:r>
              <a:rPr lang="zh-TW" altLang="en-US" sz="2800" dirty="0">
                <a:solidFill>
                  <a:srgbClr val="000000"/>
                </a:solidFill>
                <a:latin typeface="微軟正黑體" panose="020B0604030504040204" pitchFamily="34" charset="-120"/>
                <a:ea typeface="微軟正黑體" panose="020B0604030504040204" pitchFamily="34" charset="-120"/>
              </a:rPr>
              <a:t>，警方依規定受理，並通知行為人到案說明，</a:t>
            </a:r>
            <a:r>
              <a:rPr lang="zh-TW" altLang="en-US" sz="2800" u="sng" dirty="0">
                <a:solidFill>
                  <a:srgbClr val="000000"/>
                </a:solidFill>
                <a:latin typeface="微軟正黑體" panose="020B0604030504040204" pitchFamily="34" charset="-120"/>
                <a:ea typeface="微軟正黑體" panose="020B0604030504040204" pitchFamily="34" charset="-120"/>
              </a:rPr>
              <a:t>當面核發書面告誡</a:t>
            </a:r>
            <a:r>
              <a:rPr lang="zh-TW" altLang="zh-TW" sz="2800" dirty="0">
                <a:solidFill>
                  <a:srgbClr val="000000"/>
                </a:solidFill>
                <a:latin typeface="微軟正黑體" panose="020B0604030504040204" pitchFamily="34" charset="-120"/>
                <a:ea typeface="微軟正黑體" panose="020B0604030504040204" pitchFamily="34" charset="-120"/>
              </a:rPr>
              <a:t>。</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498475" marR="0" lvl="0" indent="-498475" algn="just" defTabSz="457200" rtl="0" eaLnBrk="1" fontAlgn="auto" latinLnBrk="0" hangingPunct="1">
              <a:lnSpc>
                <a:spcPts val="37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●行為態樣：</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跟騷法第</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條第</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項第</a:t>
            </a:r>
            <a:r>
              <a:rPr lang="en-US" altLang="zh-TW" sz="2800" dirty="0">
                <a:solidFill>
                  <a:srgbClr val="000000"/>
                </a:solidFill>
                <a:latin typeface="微軟正黑體" panose="020B0604030504040204" pitchFamily="34" charset="-120"/>
                <a:ea typeface="微軟正黑體" panose="020B0604030504040204" pitchFamily="34" charset="-120"/>
              </a:rPr>
              <a:t>1</a:t>
            </a:r>
            <a:r>
              <a:rPr lang="zh-TW" altLang="en-US" sz="2800" dirty="0">
                <a:solidFill>
                  <a:srgbClr val="000000"/>
                </a:solidFill>
                <a:latin typeface="微軟正黑體" panose="020B0604030504040204" pitchFamily="34" charset="-120"/>
                <a:ea typeface="微軟正黑體" panose="020B0604030504040204" pitchFamily="34" charset="-120"/>
              </a:rPr>
              <a:t>、</a:t>
            </a:r>
            <a:r>
              <a:rPr lang="en-US" altLang="zh-TW" sz="2800" dirty="0">
                <a:solidFill>
                  <a:srgbClr val="000000"/>
                </a:solidFill>
                <a:latin typeface="微軟正黑體" panose="020B0604030504040204" pitchFamily="34" charset="-120"/>
                <a:ea typeface="微軟正黑體" panose="020B0604030504040204" pitchFamily="34" charset="-120"/>
              </a:rPr>
              <a:t>2</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款</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跟蹤尾隨、盯梢守候</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p>
        </p:txBody>
      </p:sp>
      <p:sp>
        <p:nvSpPr>
          <p:cNvPr id="3" name="矩形: 按鈕形 2">
            <a:extLst>
              <a:ext uri="{FF2B5EF4-FFF2-40B4-BE49-F238E27FC236}">
                <a16:creationId xmlns:a16="http://schemas.microsoft.com/office/drawing/2014/main" id="{0602C545-229C-5F0D-26A3-7345D95DF786}"/>
              </a:ext>
            </a:extLst>
          </p:cNvPr>
          <p:cNvSpPr/>
          <p:nvPr/>
        </p:nvSpPr>
        <p:spPr>
          <a:xfrm>
            <a:off x="4010370" y="203814"/>
            <a:ext cx="963561"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 name="矩形 1"/>
          <p:cNvSpPr/>
          <p:nvPr/>
        </p:nvSpPr>
        <p:spPr>
          <a:xfrm>
            <a:off x="934284" y="362096"/>
            <a:ext cx="769826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跟蹤騷擾案例    </a:t>
            </a:r>
            <a:r>
              <a:rPr lang="zh-TW" altLang="en-US" sz="3600" b="1" dirty="0">
                <a:solidFill>
                  <a:srgbClr val="06334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二</a:t>
            </a:r>
            <a:endParaRPr kumimoji="0" lang="zh-TW" altLang="en-US" sz="3200" b="1" i="0" u="none" strike="noStrike" kern="1200" cap="none" spc="0" normalizeH="0" baseline="0" noProof="0" dirty="0">
              <a:ln>
                <a:noFill/>
              </a:ln>
              <a:solidFill>
                <a:srgbClr val="06334E"/>
              </a:solidFill>
              <a:effectLst/>
              <a:uLnTx/>
              <a:uFillTx/>
              <a:latin typeface="微軟正黑體" panose="020B0604030504040204" pitchFamily="34" charset="-120"/>
              <a:ea typeface="微軟正黑體" panose="020B0604030504040204" pitchFamily="34" charset="-120"/>
              <a:cs typeface="+mn-cs"/>
            </a:endParaRPr>
          </a:p>
        </p:txBody>
      </p:sp>
      <p:sp>
        <p:nvSpPr>
          <p:cNvPr id="6" name="矩形 5"/>
          <p:cNvSpPr/>
          <p:nvPr/>
        </p:nvSpPr>
        <p:spPr>
          <a:xfrm>
            <a:off x="8766174" y="1411226"/>
            <a:ext cx="3425826" cy="15286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針對特定被害人</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反覆或持續實施</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與性或性別相關行為</a:t>
            </a:r>
            <a:r>
              <a:rPr kumimoji="0" lang="en-US"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  </a:t>
            </a:r>
          </a:p>
          <a:p>
            <a:pPr marL="0" marR="0" lvl="0" indent="0" algn="l" defTabSz="914400" rtl="0" eaLnBrk="1" fontAlgn="auto" latinLnBrk="0" hangingPunct="1">
              <a:lnSpc>
                <a:spcPts val="2800"/>
              </a:lnSpc>
              <a:spcBef>
                <a:spcPts val="0"/>
              </a:spcBef>
              <a:spcAft>
                <a:spcPts val="60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○違反意願心生畏怖</a:t>
            </a:r>
            <a:endParaRPr kumimoji="0" lang="zh-TW" altLang="en-US" sz="2400" b="1" i="0" u="none" strike="noStrike" kern="12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13" name="圖片 12">
            <a:extLst>
              <a:ext uri="{FF2B5EF4-FFF2-40B4-BE49-F238E27FC236}">
                <a16:creationId xmlns:a16="http://schemas.microsoft.com/office/drawing/2014/main" id="{AECAC8F5-4DD7-4B58-8F7E-306DAC2AD109}"/>
              </a:ext>
            </a:extLst>
          </p:cNvPr>
          <p:cNvPicPr>
            <a:picLocks noChangeAspect="1"/>
          </p:cNvPicPr>
          <p:nvPr/>
        </p:nvPicPr>
        <p:blipFill>
          <a:blip r:embed="rId3"/>
          <a:stretch>
            <a:fillRect/>
          </a:stretch>
        </p:blipFill>
        <p:spPr>
          <a:xfrm rot="21396087">
            <a:off x="259973" y="271565"/>
            <a:ext cx="646332" cy="646332"/>
          </a:xfrm>
          <a:prstGeom prst="rect">
            <a:avLst/>
          </a:prstGeom>
        </p:spPr>
      </p:pic>
      <p:sp>
        <p:nvSpPr>
          <p:cNvPr id="4" name="矩形: 按鈕形 3">
            <a:extLst>
              <a:ext uri="{FF2B5EF4-FFF2-40B4-BE49-F238E27FC236}">
                <a16:creationId xmlns:a16="http://schemas.microsoft.com/office/drawing/2014/main" id="{38BE2B22-E386-E250-BBC1-EF05F4DB6B5A}"/>
              </a:ext>
            </a:extLst>
          </p:cNvPr>
          <p:cNvSpPr/>
          <p:nvPr/>
        </p:nvSpPr>
        <p:spPr>
          <a:xfrm>
            <a:off x="9519391" y="262466"/>
            <a:ext cx="2131003"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487354E1-7D27-27B3-929C-9216F4D95743}"/>
              </a:ext>
            </a:extLst>
          </p:cNvPr>
          <p:cNvSpPr/>
          <p:nvPr/>
        </p:nvSpPr>
        <p:spPr>
          <a:xfrm>
            <a:off x="9793580" y="383085"/>
            <a:ext cx="1702698" cy="646331"/>
          </a:xfrm>
          <a:prstGeom prst="rect">
            <a:avLst/>
          </a:prstGeom>
        </p:spPr>
        <p:txBody>
          <a:bodyPr wrap="square">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高中生</a:t>
            </a:r>
            <a:endParaRPr lang="zh-TW" altLang="en-US" sz="3200" b="1" dirty="0">
              <a:solidFill>
                <a:srgbClr val="06334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3708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橢圓 11">
            <a:extLst>
              <a:ext uri="{FF2B5EF4-FFF2-40B4-BE49-F238E27FC236}">
                <a16:creationId xmlns:a16="http://schemas.microsoft.com/office/drawing/2014/main" id="{F43AE07D-7C32-49E5-8A7D-5520E8FF23DF}"/>
              </a:ext>
            </a:extLst>
          </p:cNvPr>
          <p:cNvSpPr/>
          <p:nvPr/>
        </p:nvSpPr>
        <p:spPr>
          <a:xfrm>
            <a:off x="202370" y="274498"/>
            <a:ext cx="761539" cy="744832"/>
          </a:xfrm>
          <a:prstGeom prst="ellipse">
            <a:avLst/>
          </a:prstGeom>
          <a:solidFill>
            <a:schemeClr val="accent5">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1" name="矩形 10"/>
          <p:cNvSpPr/>
          <p:nvPr/>
        </p:nvSpPr>
        <p:spPr>
          <a:xfrm>
            <a:off x="583139" y="2596589"/>
            <a:ext cx="11073469" cy="3852080"/>
          </a:xfrm>
          <a:prstGeom prst="rect">
            <a:avLst/>
          </a:prstGeom>
          <a:noFill/>
        </p:spPr>
        <p:txBody>
          <a:bodyPr wrap="square">
            <a:spAutoFit/>
          </a:bodyPr>
          <a:lstStyle/>
          <a:p>
            <a:pPr marL="593725" marR="0" lvl="0" indent="-593725" algn="just" defTabSz="457200" rtl="0" eaLnBrk="1" fontAlgn="auto" latinLnBrk="0" hangingPunct="1">
              <a:lnSpc>
                <a:spcPts val="37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●案情摘要：</a:t>
            </a:r>
            <a:endParaRPr kumimoji="0" lang="en-US" altLang="zh-TW"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498475" marR="0" lvl="0" indent="-498475" algn="just" defTabSz="457200" rtl="0" eaLnBrk="1" fontAlgn="auto" latinLnBrk="0" hangingPunct="1">
              <a:lnSpc>
                <a:spcPts val="37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一</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zh-TW"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被害人為</a:t>
            </a:r>
            <a:r>
              <a:rPr kumimoji="0" lang="zh-TW" altLang="en-US"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高中學生</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zh-TW"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行為人</a:t>
            </a:r>
            <a:r>
              <a:rPr kumimoji="0" lang="en-US" altLang="zh-TW"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前男友</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，亦為學生</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於</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111</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年</a:t>
            </a:r>
            <a:r>
              <a:rPr lang="en-US" altLang="zh-TW" sz="2800" dirty="0">
                <a:solidFill>
                  <a:srgbClr val="000000"/>
                </a:solidFill>
                <a:latin typeface="微軟正黑體" panose="020B0604030504040204" pitchFamily="34" charset="-120"/>
                <a:ea typeface="微軟正黑體" panose="020B0604030504040204" pitchFamily="34" charset="-120"/>
              </a:rPr>
              <a:t>6</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月</a:t>
            </a:r>
            <a:r>
              <a:rPr lang="zh-TW" altLang="en-US" sz="2800" dirty="0">
                <a:solidFill>
                  <a:srgbClr val="000000"/>
                </a:solidFill>
                <a:latin typeface="微軟正黑體" panose="020B0604030504040204" pitchFamily="34" charset="-120"/>
                <a:ea typeface="微軟正黑體" panose="020B0604030504040204" pitchFamily="34" charset="-120"/>
              </a:rPr>
              <a:t>傳訊息表示想復合遭拒，後行為人於</a:t>
            </a:r>
            <a:r>
              <a:rPr lang="en-US" altLang="zh-TW" sz="2800" dirty="0">
                <a:solidFill>
                  <a:srgbClr val="000000"/>
                </a:solidFill>
                <a:latin typeface="微軟正黑體" panose="020B0604030504040204" pitchFamily="34" charset="-120"/>
                <a:ea typeface="微軟正黑體" panose="020B0604030504040204" pitchFamily="34" charset="-120"/>
              </a:rPr>
              <a:t>111</a:t>
            </a:r>
            <a:r>
              <a:rPr lang="zh-TW" altLang="en-US" sz="2800" dirty="0">
                <a:solidFill>
                  <a:srgbClr val="000000"/>
                </a:solidFill>
                <a:latin typeface="微軟正黑體" panose="020B0604030504040204" pitchFamily="34" charset="-120"/>
                <a:ea typeface="微軟正黑體" panose="020B0604030504040204" pitchFamily="34" charset="-120"/>
              </a:rPr>
              <a:t>年</a:t>
            </a:r>
            <a:r>
              <a:rPr lang="en-US" altLang="zh-TW" sz="2800" dirty="0">
                <a:solidFill>
                  <a:srgbClr val="000000"/>
                </a:solidFill>
                <a:latin typeface="微軟正黑體" panose="020B0604030504040204" pitchFamily="34" charset="-120"/>
                <a:ea typeface="微軟正黑體" panose="020B0604030504040204" pitchFamily="34" charset="-120"/>
              </a:rPr>
              <a:t>7</a:t>
            </a:r>
            <a:r>
              <a:rPr lang="zh-TW" altLang="en-US" sz="2800" dirty="0">
                <a:solidFill>
                  <a:srgbClr val="000000"/>
                </a:solidFill>
                <a:latin typeface="微軟正黑體" panose="020B0604030504040204" pitchFamily="34" charset="-120"/>
                <a:ea typeface="微軟正黑體" panose="020B0604030504040204" pitchFamily="34" charset="-120"/>
              </a:rPr>
              <a:t>月時再度傳訊息表示要外流被害人私密影像及年籍資料讓被害人出名，使被害人身心畏怖</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endPar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498475" lvl="0" indent="-498475" algn="just">
              <a:lnSpc>
                <a:spcPts val="3700"/>
              </a:lnSpc>
              <a:defRPr/>
            </a:pP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二</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lang="zh-TW" altLang="en-US" sz="2800" u="sng" dirty="0">
                <a:solidFill>
                  <a:srgbClr val="000000"/>
                </a:solidFill>
                <a:latin typeface="微軟正黑體" panose="020B0604030504040204" pitchFamily="34" charset="-120"/>
                <a:ea typeface="微軟正黑體" panose="020B0604030504040204" pitchFamily="34" charset="-120"/>
              </a:rPr>
              <a:t>被害人聲請家暴保護令、提出跟騷罪及恐嚇罪告訴、不提性騷擾申訴</a:t>
            </a:r>
            <a:r>
              <a:rPr lang="zh-TW" altLang="en-US" sz="2800" dirty="0">
                <a:solidFill>
                  <a:srgbClr val="000000"/>
                </a:solidFill>
                <a:latin typeface="微軟正黑體" panose="020B0604030504040204" pitchFamily="34" charset="-120"/>
                <a:ea typeface="微軟正黑體" panose="020B0604030504040204" pitchFamily="34" charset="-120"/>
              </a:rPr>
              <a:t>，警方依規定受理，並通知行為人到案說明，</a:t>
            </a:r>
            <a:r>
              <a:rPr lang="zh-TW" altLang="en-US" sz="2800" u="sng" dirty="0">
                <a:solidFill>
                  <a:srgbClr val="000000"/>
                </a:solidFill>
                <a:latin typeface="微軟正黑體" panose="020B0604030504040204" pitchFamily="34" charset="-120"/>
                <a:ea typeface="微軟正黑體" panose="020B0604030504040204" pitchFamily="34" charset="-120"/>
              </a:rPr>
              <a:t>當面核發書面告誡</a:t>
            </a:r>
            <a:r>
              <a:rPr lang="zh-TW" altLang="en-US" sz="2800" dirty="0">
                <a:solidFill>
                  <a:srgbClr val="000000"/>
                </a:solidFill>
                <a:latin typeface="微軟正黑體" panose="020B0604030504040204" pitchFamily="34" charset="-120"/>
                <a:ea typeface="微軟正黑體" panose="020B0604030504040204" pitchFamily="34" charset="-120"/>
              </a:rPr>
              <a:t>。</a:t>
            </a:r>
            <a:endPar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498475" lvl="0" indent="-498475" algn="just">
              <a:lnSpc>
                <a:spcPts val="3700"/>
              </a:lnSpc>
            </a:pP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lang="zh-TW" altLang="en-US" sz="2800" b="1" dirty="0">
                <a:solidFill>
                  <a:srgbClr val="000000"/>
                </a:solidFill>
                <a:latin typeface="微軟正黑體" panose="020B0604030504040204" pitchFamily="34" charset="-120"/>
                <a:ea typeface="微軟正黑體" panose="020B0604030504040204" pitchFamily="34" charset="-120"/>
              </a:rPr>
              <a:t>行為態樣</a:t>
            </a: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跟騷法第</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條第</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項第</a:t>
            </a:r>
            <a:r>
              <a:rPr lang="en-US" altLang="zh-TW" sz="2800" dirty="0">
                <a:solidFill>
                  <a:srgbClr val="000000"/>
                </a:solidFill>
                <a:latin typeface="微軟正黑體" panose="020B0604030504040204" pitchFamily="34" charset="-120"/>
                <a:ea typeface="微軟正黑體" panose="020B0604030504040204" pitchFamily="34" charset="-120"/>
              </a:rPr>
              <a:t>4</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款</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通訊騷擾</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p>
        </p:txBody>
      </p:sp>
      <p:sp>
        <p:nvSpPr>
          <p:cNvPr id="3" name="矩形: 按鈕形 2">
            <a:extLst>
              <a:ext uri="{FF2B5EF4-FFF2-40B4-BE49-F238E27FC236}">
                <a16:creationId xmlns:a16="http://schemas.microsoft.com/office/drawing/2014/main" id="{D77DA69C-867D-C255-9281-E9185AF56A91}"/>
              </a:ext>
            </a:extLst>
          </p:cNvPr>
          <p:cNvSpPr/>
          <p:nvPr/>
        </p:nvSpPr>
        <p:spPr>
          <a:xfrm>
            <a:off x="4062030" y="241477"/>
            <a:ext cx="963561"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 name="矩形 1"/>
          <p:cNvSpPr/>
          <p:nvPr/>
        </p:nvSpPr>
        <p:spPr>
          <a:xfrm>
            <a:off x="934284" y="362096"/>
            <a:ext cx="769826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跟蹤騷擾案例     </a:t>
            </a:r>
            <a:r>
              <a:rPr kumimoji="0" lang="zh-TW" altLang="en-US" sz="3600" b="1" i="0" u="none" strike="noStrike" kern="1200" cap="none" spc="0" normalizeH="0" baseline="0" noProof="0" dirty="0">
                <a:ln>
                  <a:noFill/>
                </a:ln>
                <a:solidFill>
                  <a:srgbClr val="06334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三</a:t>
            </a:r>
            <a:endParaRPr kumimoji="0" lang="zh-TW" altLang="en-US" sz="3200" b="1" i="0" u="none" strike="noStrike" kern="1200" cap="none" spc="0" normalizeH="0" baseline="0" noProof="0" dirty="0">
              <a:ln>
                <a:noFill/>
              </a:ln>
              <a:solidFill>
                <a:srgbClr val="06334E"/>
              </a:solidFill>
              <a:effectLst/>
              <a:uLnTx/>
              <a:uFillTx/>
              <a:latin typeface="微軟正黑體" panose="020B0604030504040204" pitchFamily="34" charset="-120"/>
              <a:ea typeface="微軟正黑體" panose="020B0604030504040204" pitchFamily="34" charset="-120"/>
              <a:cs typeface="+mn-cs"/>
            </a:endParaRPr>
          </a:p>
        </p:txBody>
      </p:sp>
      <p:sp>
        <p:nvSpPr>
          <p:cNvPr id="6" name="矩形 5"/>
          <p:cNvSpPr/>
          <p:nvPr/>
        </p:nvSpPr>
        <p:spPr>
          <a:xfrm>
            <a:off x="8766174" y="1548460"/>
            <a:ext cx="3425826" cy="15286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針對特定被害人</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反覆或持續實施</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與性或性別相關行為</a:t>
            </a:r>
            <a:r>
              <a:rPr kumimoji="0" lang="en-US"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  </a:t>
            </a:r>
          </a:p>
          <a:p>
            <a:pPr marL="0" marR="0" lvl="0" indent="0" algn="l" defTabSz="914400" rtl="0" eaLnBrk="1" fontAlgn="auto" latinLnBrk="0" hangingPunct="1">
              <a:lnSpc>
                <a:spcPts val="2800"/>
              </a:lnSpc>
              <a:spcBef>
                <a:spcPts val="0"/>
              </a:spcBef>
              <a:spcAft>
                <a:spcPts val="60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○違反意願心生畏怖</a:t>
            </a:r>
            <a:endParaRPr kumimoji="0" lang="zh-TW" altLang="en-US" sz="2400" b="1" i="0" u="none" strike="noStrike" kern="12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13" name="圖片 12">
            <a:extLst>
              <a:ext uri="{FF2B5EF4-FFF2-40B4-BE49-F238E27FC236}">
                <a16:creationId xmlns:a16="http://schemas.microsoft.com/office/drawing/2014/main" id="{AECAC8F5-4DD7-4B58-8F7E-306DAC2AD109}"/>
              </a:ext>
            </a:extLst>
          </p:cNvPr>
          <p:cNvPicPr>
            <a:picLocks noChangeAspect="1"/>
          </p:cNvPicPr>
          <p:nvPr/>
        </p:nvPicPr>
        <p:blipFill>
          <a:blip r:embed="rId3"/>
          <a:stretch>
            <a:fillRect/>
          </a:stretch>
        </p:blipFill>
        <p:spPr>
          <a:xfrm rot="21396087">
            <a:off x="259973" y="271565"/>
            <a:ext cx="646332" cy="646332"/>
          </a:xfrm>
          <a:prstGeom prst="rect">
            <a:avLst/>
          </a:prstGeom>
        </p:spPr>
      </p:pic>
      <p:sp>
        <p:nvSpPr>
          <p:cNvPr id="4" name="矩形: 按鈕形 3">
            <a:extLst>
              <a:ext uri="{FF2B5EF4-FFF2-40B4-BE49-F238E27FC236}">
                <a16:creationId xmlns:a16="http://schemas.microsoft.com/office/drawing/2014/main" id="{2C7D4A20-9A66-8D2D-94E6-94A95A55DA5B}"/>
              </a:ext>
            </a:extLst>
          </p:cNvPr>
          <p:cNvSpPr/>
          <p:nvPr/>
        </p:nvSpPr>
        <p:spPr>
          <a:xfrm>
            <a:off x="9519391" y="262466"/>
            <a:ext cx="2131003"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5C0C32A4-DCB4-FA33-2009-86D92CD2D729}"/>
              </a:ext>
            </a:extLst>
          </p:cNvPr>
          <p:cNvSpPr/>
          <p:nvPr/>
        </p:nvSpPr>
        <p:spPr>
          <a:xfrm>
            <a:off x="9793580" y="383085"/>
            <a:ext cx="1702698" cy="646331"/>
          </a:xfrm>
          <a:prstGeom prst="rect">
            <a:avLst/>
          </a:prstGeom>
        </p:spPr>
        <p:txBody>
          <a:bodyPr wrap="square">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高中生</a:t>
            </a:r>
            <a:endParaRPr lang="zh-TW" altLang="en-US" sz="3200" b="1" dirty="0">
              <a:solidFill>
                <a:srgbClr val="06334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0281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橢圓 11">
            <a:extLst>
              <a:ext uri="{FF2B5EF4-FFF2-40B4-BE49-F238E27FC236}">
                <a16:creationId xmlns:a16="http://schemas.microsoft.com/office/drawing/2014/main" id="{F43AE07D-7C32-49E5-8A7D-5520E8FF23DF}"/>
              </a:ext>
            </a:extLst>
          </p:cNvPr>
          <p:cNvSpPr/>
          <p:nvPr/>
        </p:nvSpPr>
        <p:spPr>
          <a:xfrm>
            <a:off x="202370" y="274498"/>
            <a:ext cx="761539" cy="744832"/>
          </a:xfrm>
          <a:prstGeom prst="ellipse">
            <a:avLst/>
          </a:prstGeom>
          <a:solidFill>
            <a:schemeClr val="accent5">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1" name="矩形 10"/>
          <p:cNvSpPr/>
          <p:nvPr/>
        </p:nvSpPr>
        <p:spPr>
          <a:xfrm>
            <a:off x="583139" y="2513919"/>
            <a:ext cx="10426189" cy="4326569"/>
          </a:xfrm>
          <a:prstGeom prst="rect">
            <a:avLst/>
          </a:prstGeom>
          <a:noFill/>
        </p:spPr>
        <p:txBody>
          <a:bodyPr wrap="square">
            <a:spAutoFit/>
          </a:bodyPr>
          <a:lstStyle/>
          <a:p>
            <a:pPr marL="593725" marR="0" lvl="0" indent="-593725" algn="just" defTabSz="457200" rtl="0" eaLnBrk="1" fontAlgn="auto" latinLnBrk="0" hangingPunct="1">
              <a:lnSpc>
                <a:spcPts val="37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●案情摘要：</a:t>
            </a:r>
            <a:endParaRPr kumimoji="0" lang="en-US" altLang="zh-TW"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498475" marR="0" lvl="0" indent="-498475" algn="just" defTabSz="457200" rtl="0" eaLnBrk="1" fontAlgn="auto" latinLnBrk="0" hangingPunct="1">
              <a:lnSpc>
                <a:spcPts val="37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一</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zh-TW" sz="2800" b="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被害人為</a:t>
            </a:r>
            <a:r>
              <a:rPr kumimoji="0" lang="zh-TW" altLang="en-US" sz="2800" b="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大學生</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，稱</a:t>
            </a:r>
            <a:r>
              <a:rPr kumimoji="0" lang="zh-TW" altLang="zh-TW"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行為人</a:t>
            </a:r>
            <a:r>
              <a:rPr kumimoji="0" lang="en-US" altLang="zh-TW"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前男友</a:t>
            </a:r>
            <a:r>
              <a:rPr kumimoji="0" lang="en-US" altLang="zh-TW"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於</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111</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年</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2</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月</a:t>
            </a:r>
            <a:r>
              <a:rPr lang="zh-TW" altLang="en-US" sz="2800" dirty="0">
                <a:solidFill>
                  <a:srgbClr val="000000"/>
                </a:solidFill>
                <a:latin typeface="微軟正黑體" panose="020B0604030504040204" pitchFamily="34" charset="-120"/>
                <a:ea typeface="微軟正黑體" panose="020B0604030504040204" pitchFamily="34" charset="-120"/>
              </a:rPr>
              <a:t>時嘗試進入被害人租屋處</a:t>
            </a:r>
            <a:r>
              <a:rPr lang="en-US" altLang="zh-TW" sz="2800" dirty="0">
                <a:solidFill>
                  <a:srgbClr val="000000"/>
                </a:solidFill>
                <a:latin typeface="微軟正黑體" panose="020B0604030504040204" pitchFamily="34" charset="-120"/>
                <a:ea typeface="微軟正黑體" panose="020B0604030504040204" pitchFamily="34" charset="-120"/>
              </a:rPr>
              <a:t>2</a:t>
            </a:r>
            <a:r>
              <a:rPr lang="zh-TW" altLang="en-US" sz="2800" dirty="0">
                <a:solidFill>
                  <a:srgbClr val="000000"/>
                </a:solidFill>
                <a:latin typeface="微軟正黑體" panose="020B0604030504040204" pitchFamily="34" charset="-120"/>
                <a:ea typeface="微軟正黑體" panose="020B0604030504040204" pitchFamily="34" charset="-120"/>
              </a:rPr>
              <a:t>次，在被害人開門後便坐在住處地板上求復合遭拒，後於</a:t>
            </a:r>
            <a:r>
              <a:rPr lang="en-US" altLang="zh-TW" sz="2800" dirty="0">
                <a:solidFill>
                  <a:srgbClr val="000000"/>
                </a:solidFill>
                <a:latin typeface="微軟正黑體" panose="020B0604030504040204" pitchFamily="34" charset="-120"/>
                <a:ea typeface="微軟正黑體" panose="020B0604030504040204" pitchFamily="34" charset="-120"/>
              </a:rPr>
              <a:t>111</a:t>
            </a:r>
            <a:r>
              <a:rPr lang="zh-TW" altLang="en-US" sz="2800" dirty="0">
                <a:solidFill>
                  <a:srgbClr val="000000"/>
                </a:solidFill>
                <a:latin typeface="微軟正黑體" panose="020B0604030504040204" pitchFamily="34" charset="-120"/>
                <a:ea typeface="微軟正黑體" panose="020B0604030504040204" pitchFamily="34" charset="-120"/>
              </a:rPr>
              <a:t>年</a:t>
            </a:r>
            <a:r>
              <a:rPr lang="en-US" altLang="zh-TW" sz="2800" dirty="0">
                <a:solidFill>
                  <a:srgbClr val="000000"/>
                </a:solidFill>
                <a:latin typeface="微軟正黑體" panose="020B0604030504040204" pitchFamily="34" charset="-120"/>
                <a:ea typeface="微軟正黑體" panose="020B0604030504040204" pitchFamily="34" charset="-120"/>
              </a:rPr>
              <a:t>8</a:t>
            </a:r>
            <a:r>
              <a:rPr lang="zh-TW" altLang="en-US" sz="2800" dirty="0">
                <a:solidFill>
                  <a:srgbClr val="000000"/>
                </a:solidFill>
                <a:latin typeface="微軟正黑體" panose="020B0604030504040204" pitchFamily="34" charset="-120"/>
                <a:ea typeface="微軟正黑體" panose="020B0604030504040204" pitchFamily="34" charset="-120"/>
              </a:rPr>
              <a:t>月時用三秒膠破壞被害人機車鎖孔，再利用訊息方式要求和解並請求見面遭拒，並持續以文字訊息方式騷擾被害人，被害人不堪其擾</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endPar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498475" lvl="0" indent="-498475" algn="just">
              <a:lnSpc>
                <a:spcPts val="3700"/>
              </a:lnSpc>
              <a:defRPr/>
            </a:pP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二</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lang="zh-TW" altLang="en-US" sz="2800" u="sng" dirty="0">
                <a:solidFill>
                  <a:srgbClr val="000000"/>
                </a:solidFill>
                <a:latin typeface="微軟正黑體" panose="020B0604030504040204" pitchFamily="34" charset="-120"/>
                <a:ea typeface="微軟正黑體" panose="020B0604030504040204" pitchFamily="34" charset="-120"/>
              </a:rPr>
              <a:t>被害人提出跟騷及毀損罪告訴</a:t>
            </a:r>
            <a:r>
              <a:rPr lang="zh-TW" altLang="en-US" sz="2800" dirty="0">
                <a:solidFill>
                  <a:srgbClr val="000000"/>
                </a:solidFill>
                <a:latin typeface="微軟正黑體" panose="020B0604030504040204" pitchFamily="34" charset="-120"/>
                <a:ea typeface="微軟正黑體" panose="020B0604030504040204" pitchFamily="34" charset="-120"/>
              </a:rPr>
              <a:t>，警方依規定受理，並通知行為人到案說明，</a:t>
            </a:r>
            <a:r>
              <a:rPr lang="zh-TW" altLang="en-US" sz="2800" u="sng" dirty="0">
                <a:solidFill>
                  <a:srgbClr val="000000"/>
                </a:solidFill>
                <a:latin typeface="微軟正黑體" panose="020B0604030504040204" pitchFamily="34" charset="-120"/>
                <a:ea typeface="微軟正黑體" panose="020B0604030504040204" pitchFamily="34" charset="-120"/>
              </a:rPr>
              <a:t>當面核發書面告誡</a:t>
            </a:r>
            <a:r>
              <a:rPr lang="zh-TW" altLang="en-US" sz="2800" dirty="0">
                <a:solidFill>
                  <a:srgbClr val="000000"/>
                </a:solidFill>
                <a:latin typeface="微軟正黑體" panose="020B0604030504040204" pitchFamily="34" charset="-120"/>
                <a:ea typeface="微軟正黑體" panose="020B0604030504040204" pitchFamily="34" charset="-120"/>
              </a:rPr>
              <a:t>。</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498475" lvl="0" indent="-498475" algn="just">
              <a:lnSpc>
                <a:spcPts val="3700"/>
              </a:lnSpc>
            </a:pP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lang="zh-TW" altLang="en-US" sz="2800" b="1" dirty="0">
                <a:solidFill>
                  <a:srgbClr val="000000"/>
                </a:solidFill>
                <a:latin typeface="微軟正黑體" panose="020B0604030504040204" pitchFamily="34" charset="-120"/>
                <a:ea typeface="微軟正黑體" panose="020B0604030504040204" pitchFamily="34" charset="-120"/>
              </a:rPr>
              <a:t>行為態樣</a:t>
            </a: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跟騷法第</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條第</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項第</a:t>
            </a:r>
            <a:r>
              <a:rPr lang="en-US" altLang="zh-TW" sz="2800" dirty="0">
                <a:solidFill>
                  <a:srgbClr val="000000"/>
                </a:solidFill>
                <a:latin typeface="微軟正黑體" panose="020B0604030504040204" pitchFamily="34" charset="-120"/>
                <a:ea typeface="微軟正黑體" panose="020B0604030504040204" pitchFamily="34" charset="-120"/>
              </a:rPr>
              <a:t>4</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款</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通訊騷擾</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p>
        </p:txBody>
      </p:sp>
      <p:sp>
        <p:nvSpPr>
          <p:cNvPr id="3" name="矩形: 按鈕形 2">
            <a:extLst>
              <a:ext uri="{FF2B5EF4-FFF2-40B4-BE49-F238E27FC236}">
                <a16:creationId xmlns:a16="http://schemas.microsoft.com/office/drawing/2014/main" id="{E36D7ECE-8D57-07C0-F892-6AE8345EB9AA}"/>
              </a:ext>
            </a:extLst>
          </p:cNvPr>
          <p:cNvSpPr/>
          <p:nvPr/>
        </p:nvSpPr>
        <p:spPr>
          <a:xfrm>
            <a:off x="4095136" y="241477"/>
            <a:ext cx="963561"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 name="矩形 1"/>
          <p:cNvSpPr/>
          <p:nvPr/>
        </p:nvSpPr>
        <p:spPr>
          <a:xfrm>
            <a:off x="934284" y="362096"/>
            <a:ext cx="769826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跟蹤騷擾案例     </a:t>
            </a:r>
            <a:r>
              <a:rPr kumimoji="0" lang="zh-TW" altLang="en-US" sz="3600" b="1" i="0" u="none" strike="noStrike" kern="1200" cap="none" spc="0" normalizeH="0" baseline="0" noProof="0" dirty="0">
                <a:ln>
                  <a:noFill/>
                </a:ln>
                <a:solidFill>
                  <a:srgbClr val="06334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四</a:t>
            </a:r>
            <a:endParaRPr kumimoji="0" lang="zh-TW" altLang="en-US" sz="3200" b="1" i="0" u="none" strike="noStrike" kern="1200" cap="none" spc="0" normalizeH="0" baseline="0" noProof="0" dirty="0">
              <a:ln>
                <a:noFill/>
              </a:ln>
              <a:solidFill>
                <a:srgbClr val="06334E"/>
              </a:solidFill>
              <a:effectLst/>
              <a:uLnTx/>
              <a:uFillTx/>
              <a:latin typeface="微軟正黑體" panose="020B0604030504040204" pitchFamily="34" charset="-120"/>
              <a:ea typeface="微軟正黑體" panose="020B0604030504040204" pitchFamily="34" charset="-120"/>
              <a:cs typeface="+mn-cs"/>
            </a:endParaRPr>
          </a:p>
        </p:txBody>
      </p:sp>
      <p:sp>
        <p:nvSpPr>
          <p:cNvPr id="6" name="矩形 5"/>
          <p:cNvSpPr/>
          <p:nvPr/>
        </p:nvSpPr>
        <p:spPr>
          <a:xfrm>
            <a:off x="8766174" y="1482655"/>
            <a:ext cx="3425826" cy="15286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針對特定被害人</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反覆或持續實施</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與性或性別相關行為</a:t>
            </a:r>
            <a:r>
              <a:rPr kumimoji="0" lang="en-US"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  </a:t>
            </a:r>
          </a:p>
          <a:p>
            <a:pPr marL="0" marR="0" lvl="0" indent="0" algn="l" defTabSz="914400" rtl="0" eaLnBrk="1" fontAlgn="auto" latinLnBrk="0" hangingPunct="1">
              <a:lnSpc>
                <a:spcPts val="2800"/>
              </a:lnSpc>
              <a:spcBef>
                <a:spcPts val="0"/>
              </a:spcBef>
              <a:spcAft>
                <a:spcPts val="60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○違反意願心生畏怖</a:t>
            </a:r>
            <a:endParaRPr kumimoji="0" lang="zh-TW" altLang="en-US" sz="2400" b="1" i="0" u="none" strike="noStrike" kern="12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13" name="圖片 12">
            <a:extLst>
              <a:ext uri="{FF2B5EF4-FFF2-40B4-BE49-F238E27FC236}">
                <a16:creationId xmlns:a16="http://schemas.microsoft.com/office/drawing/2014/main" id="{AECAC8F5-4DD7-4B58-8F7E-306DAC2AD109}"/>
              </a:ext>
            </a:extLst>
          </p:cNvPr>
          <p:cNvPicPr>
            <a:picLocks noChangeAspect="1"/>
          </p:cNvPicPr>
          <p:nvPr/>
        </p:nvPicPr>
        <p:blipFill>
          <a:blip r:embed="rId3"/>
          <a:stretch>
            <a:fillRect/>
          </a:stretch>
        </p:blipFill>
        <p:spPr>
          <a:xfrm rot="21396087">
            <a:off x="259973" y="271565"/>
            <a:ext cx="646332" cy="646332"/>
          </a:xfrm>
          <a:prstGeom prst="rect">
            <a:avLst/>
          </a:prstGeom>
        </p:spPr>
      </p:pic>
      <p:sp>
        <p:nvSpPr>
          <p:cNvPr id="4" name="矩形: 按鈕形 3">
            <a:extLst>
              <a:ext uri="{FF2B5EF4-FFF2-40B4-BE49-F238E27FC236}">
                <a16:creationId xmlns:a16="http://schemas.microsoft.com/office/drawing/2014/main" id="{6D43B04A-C264-7E53-B693-68C9979892A5}"/>
              </a:ext>
            </a:extLst>
          </p:cNvPr>
          <p:cNvSpPr/>
          <p:nvPr/>
        </p:nvSpPr>
        <p:spPr>
          <a:xfrm>
            <a:off x="9519391" y="262466"/>
            <a:ext cx="2131003"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DB66CF88-7A47-8268-99D6-06C6FFE29C1F}"/>
              </a:ext>
            </a:extLst>
          </p:cNvPr>
          <p:cNvSpPr/>
          <p:nvPr/>
        </p:nvSpPr>
        <p:spPr>
          <a:xfrm>
            <a:off x="9793580" y="383085"/>
            <a:ext cx="1702698" cy="646331"/>
          </a:xfrm>
          <a:prstGeom prst="rect">
            <a:avLst/>
          </a:prstGeom>
        </p:spPr>
        <p:txBody>
          <a:bodyPr wrap="square">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大學生</a:t>
            </a:r>
            <a:endParaRPr lang="zh-TW" altLang="en-US" sz="3200" b="1" dirty="0">
              <a:solidFill>
                <a:srgbClr val="06334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2813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橢圓 11">
            <a:extLst>
              <a:ext uri="{FF2B5EF4-FFF2-40B4-BE49-F238E27FC236}">
                <a16:creationId xmlns:a16="http://schemas.microsoft.com/office/drawing/2014/main" id="{F43AE07D-7C32-49E5-8A7D-5520E8FF23DF}"/>
              </a:ext>
            </a:extLst>
          </p:cNvPr>
          <p:cNvSpPr/>
          <p:nvPr/>
        </p:nvSpPr>
        <p:spPr>
          <a:xfrm>
            <a:off x="202370" y="274498"/>
            <a:ext cx="761539" cy="744832"/>
          </a:xfrm>
          <a:prstGeom prst="ellipse">
            <a:avLst/>
          </a:prstGeom>
          <a:solidFill>
            <a:schemeClr val="accent5">
              <a:lumMod val="40000"/>
              <a:lumOff val="6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1" name="矩形 10"/>
          <p:cNvSpPr/>
          <p:nvPr/>
        </p:nvSpPr>
        <p:spPr>
          <a:xfrm>
            <a:off x="924895" y="2797127"/>
            <a:ext cx="10426189" cy="3377591"/>
          </a:xfrm>
          <a:prstGeom prst="rect">
            <a:avLst/>
          </a:prstGeom>
          <a:noFill/>
        </p:spPr>
        <p:txBody>
          <a:bodyPr wrap="square">
            <a:spAutoFit/>
          </a:bodyPr>
          <a:lstStyle/>
          <a:p>
            <a:pPr marL="593725" marR="0" lvl="0" indent="-593725" algn="just" defTabSz="457200" rtl="0" eaLnBrk="1" fontAlgn="auto" latinLnBrk="0" hangingPunct="1">
              <a:lnSpc>
                <a:spcPts val="37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●案情摘要：</a:t>
            </a:r>
            <a:endParaRPr kumimoji="0" lang="en-US" altLang="zh-TW"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498475" marR="0" lvl="0" indent="-498475" algn="just" defTabSz="457200" rtl="0" eaLnBrk="1" fontAlgn="auto" latinLnBrk="0" hangingPunct="1">
              <a:lnSpc>
                <a:spcPts val="3700"/>
              </a:lnSpc>
              <a:spcBef>
                <a:spcPts val="0"/>
              </a:spcBef>
              <a:spcAft>
                <a:spcPts val="0"/>
              </a:spcAft>
              <a:buClrTx/>
              <a:buSzTx/>
              <a:buFontTx/>
              <a:buNone/>
              <a:tabLst/>
              <a:defRPr/>
            </a:pP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一</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被害人為</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大學生</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，稱</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遭</a:t>
            </a:r>
            <a:r>
              <a:rPr kumimoji="0" lang="zh-TW" altLang="zh-TW"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行為人</a:t>
            </a:r>
            <a:r>
              <a:rPr kumimoji="0" lang="en-US" altLang="zh-TW"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sng"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高中時期學長</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，現為追求者</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於</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111</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年</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10</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月</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起持續以訊息方式傳送色情連結，及猥褻文字「可以跟你聊</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18</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禁ㄇ」等，被害人不堪其擾</a:t>
            </a:r>
            <a:r>
              <a:rPr kumimoji="0" lang="zh-TW"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endPar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endParaRPr>
          </a:p>
          <a:p>
            <a:pPr marL="498475" lvl="0" indent="-498475" algn="just">
              <a:lnSpc>
                <a:spcPts val="3700"/>
              </a:lnSpc>
              <a:defRPr/>
            </a:pP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二</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lang="zh-TW" altLang="en-US" sz="2800" u="sng" dirty="0">
                <a:solidFill>
                  <a:srgbClr val="000000"/>
                </a:solidFill>
                <a:latin typeface="微軟正黑體" panose="020B0604030504040204" pitchFamily="34" charset="-120"/>
                <a:ea typeface="微軟正黑體" panose="020B0604030504040204" pitchFamily="34" charset="-120"/>
              </a:rPr>
              <a:t>被害人提出跟騷罪告訴</a:t>
            </a:r>
            <a:r>
              <a:rPr lang="zh-TW" altLang="en-US" sz="2800" dirty="0">
                <a:solidFill>
                  <a:srgbClr val="000000"/>
                </a:solidFill>
                <a:latin typeface="微軟正黑體" panose="020B0604030504040204" pitchFamily="34" charset="-120"/>
                <a:ea typeface="微軟正黑體" panose="020B0604030504040204" pitchFamily="34" charset="-120"/>
              </a:rPr>
              <a:t>，警方依規定受理，並通知行為人到案說明，</a:t>
            </a:r>
            <a:r>
              <a:rPr lang="zh-TW" altLang="en-US" sz="2800" u="sng" dirty="0">
                <a:solidFill>
                  <a:srgbClr val="000000"/>
                </a:solidFill>
                <a:latin typeface="微軟正黑體" panose="020B0604030504040204" pitchFamily="34" charset="-120"/>
                <a:ea typeface="微軟正黑體" panose="020B0604030504040204" pitchFamily="34" charset="-120"/>
              </a:rPr>
              <a:t>當面核發書面告誡</a:t>
            </a:r>
            <a:r>
              <a:rPr lang="zh-TW" altLang="en-US" sz="2800" dirty="0">
                <a:solidFill>
                  <a:srgbClr val="000000"/>
                </a:solidFill>
                <a:latin typeface="微軟正黑體" panose="020B0604030504040204" pitchFamily="34" charset="-120"/>
                <a:ea typeface="微軟正黑體" panose="020B0604030504040204" pitchFamily="34" charset="-120"/>
              </a:rPr>
              <a:t>。</a:t>
            </a:r>
          </a:p>
          <a:p>
            <a:pPr marL="498475" lvl="0" indent="-498475" algn="just">
              <a:lnSpc>
                <a:spcPts val="3700"/>
              </a:lnSpc>
            </a:pP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lang="zh-TW" altLang="en-US" sz="2800" b="1" dirty="0">
                <a:solidFill>
                  <a:srgbClr val="000000"/>
                </a:solidFill>
                <a:latin typeface="微軟正黑體" panose="020B0604030504040204" pitchFamily="34" charset="-120"/>
                <a:ea typeface="微軟正黑體" panose="020B0604030504040204" pitchFamily="34" charset="-120"/>
              </a:rPr>
              <a:t>行為態樣</a:t>
            </a:r>
            <a:r>
              <a:rPr kumimoji="0" lang="zh-TW" altLang="en-US" sz="2800" b="1"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跟騷法第</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3</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條第</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1</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項第</a:t>
            </a:r>
            <a:r>
              <a:rPr lang="en-US" altLang="zh-TW" sz="2800" dirty="0">
                <a:solidFill>
                  <a:srgbClr val="000000"/>
                </a:solidFill>
                <a:latin typeface="微軟正黑體" panose="020B0604030504040204" pitchFamily="34" charset="-120"/>
                <a:ea typeface="微軟正黑體" panose="020B0604030504040204" pitchFamily="34" charset="-120"/>
              </a:rPr>
              <a:t>4</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款</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通訊騷擾</a:t>
            </a:r>
            <a:r>
              <a:rPr kumimoji="0" lang="en-US" altLang="zh-TW"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r>
              <a:rPr kumimoji="0" lang="zh-TW" altLang="en-US" sz="2800" b="0" i="0" u="none" strike="noStrike" kern="120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cs typeface="+mn-cs"/>
              </a:rPr>
              <a:t>。</a:t>
            </a:r>
          </a:p>
        </p:txBody>
      </p:sp>
      <p:sp>
        <p:nvSpPr>
          <p:cNvPr id="3" name="矩形: 按鈕形 2">
            <a:extLst>
              <a:ext uri="{FF2B5EF4-FFF2-40B4-BE49-F238E27FC236}">
                <a16:creationId xmlns:a16="http://schemas.microsoft.com/office/drawing/2014/main" id="{22363F66-D004-772E-C061-A5C3AE6F994A}"/>
              </a:ext>
            </a:extLst>
          </p:cNvPr>
          <p:cNvSpPr/>
          <p:nvPr/>
        </p:nvSpPr>
        <p:spPr>
          <a:xfrm>
            <a:off x="4208952" y="252975"/>
            <a:ext cx="963561"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2" name="矩形 1"/>
          <p:cNvSpPr/>
          <p:nvPr/>
        </p:nvSpPr>
        <p:spPr>
          <a:xfrm>
            <a:off x="934284" y="362096"/>
            <a:ext cx="7698269" cy="646331"/>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軟正黑體" panose="020B0604030504040204" pitchFamily="34" charset="-120"/>
                <a:ea typeface="微軟正黑體" panose="020B0604030504040204" pitchFamily="34" charset="-120"/>
                <a:cs typeface="+mn-cs"/>
              </a:rPr>
              <a:t>跟蹤騷擾案例      </a:t>
            </a:r>
            <a:r>
              <a:rPr lang="zh-TW" altLang="en-US" sz="3600" b="1" dirty="0">
                <a:solidFill>
                  <a:srgbClr val="06334E"/>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五</a:t>
            </a:r>
          </a:p>
        </p:txBody>
      </p:sp>
      <p:sp>
        <p:nvSpPr>
          <p:cNvPr id="6" name="矩形 5"/>
          <p:cNvSpPr/>
          <p:nvPr/>
        </p:nvSpPr>
        <p:spPr>
          <a:xfrm>
            <a:off x="8766174" y="1580978"/>
            <a:ext cx="3425826" cy="1528624"/>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0" marR="0" lvl="0" indent="0" algn="l" defTabSz="4572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針對特定被害人</a:t>
            </a:r>
          </a:p>
          <a:p>
            <a:pPr marL="0" marR="0" lvl="0" indent="0" algn="l" defTabSz="9144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反覆或持續實施</a:t>
            </a:r>
          </a:p>
          <a:p>
            <a:pPr marL="0" marR="0" lvl="0" indent="0" algn="l" defTabSz="457200" rtl="0" eaLnBrk="1" fontAlgn="auto" latinLnBrk="0" hangingPunct="1">
              <a:lnSpc>
                <a:spcPts val="2800"/>
              </a:lnSpc>
              <a:spcBef>
                <a:spcPts val="0"/>
              </a:spcBef>
              <a:spcAft>
                <a:spcPts val="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a:t>
            </a:r>
            <a:r>
              <a:rPr kumimoji="0" lang="zh-TW"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與性或性別相關行為</a:t>
            </a:r>
            <a:r>
              <a:rPr kumimoji="0" lang="en-US" altLang="zh-TW"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  </a:t>
            </a:r>
          </a:p>
          <a:p>
            <a:pPr marL="0" marR="0" lvl="0" indent="0" algn="l" defTabSz="914400" rtl="0" eaLnBrk="1" fontAlgn="auto" latinLnBrk="0" hangingPunct="1">
              <a:lnSpc>
                <a:spcPts val="2800"/>
              </a:lnSpc>
              <a:spcBef>
                <a:spcPts val="0"/>
              </a:spcBef>
              <a:spcAft>
                <a:spcPts val="600"/>
              </a:spcAft>
              <a:buClrTx/>
              <a:buSzTx/>
              <a:buFontTx/>
              <a:buNone/>
              <a:tabLst/>
              <a:defRPr/>
            </a:pPr>
            <a:r>
              <a:rPr kumimoji="0" lang="zh-TW" altLang="en-US" sz="2400" b="1" i="0" u="none" strike="noStrike" kern="1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rPr>
              <a:t>○違反意願心生畏怖</a:t>
            </a:r>
            <a:endParaRPr kumimoji="0" lang="zh-TW" altLang="en-US" sz="2400" b="1" i="0" u="none" strike="noStrike" kern="1200" cap="none" spc="0" normalizeH="0" baseline="0" noProof="0" dirty="0">
              <a:ln>
                <a:noFill/>
              </a:ln>
              <a:solidFill>
                <a:srgbClr val="BBE0E3">
                  <a:lumMod val="25000"/>
                </a:srgbClr>
              </a:solidFill>
              <a:effectLst/>
              <a:uLnTx/>
              <a:uFillTx/>
              <a:latin typeface="微軟正黑體" panose="020B0604030504040204" pitchFamily="34" charset="-120"/>
              <a:ea typeface="微軟正黑體" panose="020B0604030504040204" pitchFamily="34" charset="-120"/>
              <a:cs typeface="+mn-cs"/>
            </a:endParaRPr>
          </a:p>
        </p:txBody>
      </p:sp>
      <p:pic>
        <p:nvPicPr>
          <p:cNvPr id="13" name="圖片 12">
            <a:extLst>
              <a:ext uri="{FF2B5EF4-FFF2-40B4-BE49-F238E27FC236}">
                <a16:creationId xmlns:a16="http://schemas.microsoft.com/office/drawing/2014/main" id="{AECAC8F5-4DD7-4B58-8F7E-306DAC2AD109}"/>
              </a:ext>
            </a:extLst>
          </p:cNvPr>
          <p:cNvPicPr>
            <a:picLocks noChangeAspect="1"/>
          </p:cNvPicPr>
          <p:nvPr/>
        </p:nvPicPr>
        <p:blipFill>
          <a:blip r:embed="rId3"/>
          <a:stretch>
            <a:fillRect/>
          </a:stretch>
        </p:blipFill>
        <p:spPr>
          <a:xfrm rot="21396087">
            <a:off x="259973" y="271565"/>
            <a:ext cx="646332" cy="646332"/>
          </a:xfrm>
          <a:prstGeom prst="rect">
            <a:avLst/>
          </a:prstGeom>
        </p:spPr>
      </p:pic>
      <p:sp>
        <p:nvSpPr>
          <p:cNvPr id="4" name="矩形: 按鈕形 3">
            <a:extLst>
              <a:ext uri="{FF2B5EF4-FFF2-40B4-BE49-F238E27FC236}">
                <a16:creationId xmlns:a16="http://schemas.microsoft.com/office/drawing/2014/main" id="{1A1880B3-D36E-1FEE-8FB9-AC61FF7E26C1}"/>
              </a:ext>
            </a:extLst>
          </p:cNvPr>
          <p:cNvSpPr/>
          <p:nvPr/>
        </p:nvSpPr>
        <p:spPr>
          <a:xfrm>
            <a:off x="9519391" y="262466"/>
            <a:ext cx="2131003" cy="887567"/>
          </a:xfrm>
          <a:prstGeom prst="bevel">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a:p>
        </p:txBody>
      </p:sp>
      <p:sp>
        <p:nvSpPr>
          <p:cNvPr id="5" name="矩形 4">
            <a:extLst>
              <a:ext uri="{FF2B5EF4-FFF2-40B4-BE49-F238E27FC236}">
                <a16:creationId xmlns:a16="http://schemas.microsoft.com/office/drawing/2014/main" id="{F3266329-BD18-E0D3-F0A0-883D3AB464AA}"/>
              </a:ext>
            </a:extLst>
          </p:cNvPr>
          <p:cNvSpPr/>
          <p:nvPr/>
        </p:nvSpPr>
        <p:spPr>
          <a:xfrm>
            <a:off x="9793580" y="383085"/>
            <a:ext cx="1702698" cy="646331"/>
          </a:xfrm>
          <a:prstGeom prst="rect">
            <a:avLst/>
          </a:prstGeom>
        </p:spPr>
        <p:txBody>
          <a:bodyPr wrap="square">
            <a:spAutoFit/>
          </a:bodyPr>
          <a:lstStyle/>
          <a:p>
            <a:r>
              <a:rPr lang="zh-TW" altLang="en-US" sz="3600" b="1" dirty="0">
                <a:solidFill>
                  <a:schemeClr val="bg1"/>
                </a:solidFill>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大學生</a:t>
            </a:r>
            <a:endParaRPr lang="zh-TW" altLang="en-US" sz="3200" b="1" dirty="0">
              <a:solidFill>
                <a:srgbClr val="06334E"/>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0796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ACF89022-7281-4B95-B57F-463F31CADC8A}"/>
              </a:ext>
            </a:extLst>
          </p:cNvPr>
          <p:cNvGrpSpPr/>
          <p:nvPr/>
        </p:nvGrpSpPr>
        <p:grpSpPr>
          <a:xfrm>
            <a:off x="4178520" y="4376311"/>
            <a:ext cx="3834959" cy="721371"/>
            <a:chOff x="-80599" y="2247754"/>
            <a:chExt cx="2865820" cy="721371"/>
          </a:xfrm>
        </p:grpSpPr>
        <p:sp>
          <p:nvSpPr>
            <p:cNvPr id="7" name="矩形 6">
              <a:extLst>
                <a:ext uri="{FF2B5EF4-FFF2-40B4-BE49-F238E27FC236}">
                  <a16:creationId xmlns:a16="http://schemas.microsoft.com/office/drawing/2014/main" id="{ACF0A61E-81F4-4E39-848C-546A1591ADB8}"/>
                </a:ext>
              </a:extLst>
            </p:cNvPr>
            <p:cNvSpPr/>
            <p:nvPr/>
          </p:nvSpPr>
          <p:spPr>
            <a:xfrm>
              <a:off x="385200" y="2249125"/>
              <a:ext cx="180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文字方塊 7">
              <a:extLst>
                <a:ext uri="{FF2B5EF4-FFF2-40B4-BE49-F238E27FC236}">
                  <a16:creationId xmlns:a16="http://schemas.microsoft.com/office/drawing/2014/main" id="{F1F889D7-6F66-4B36-AE90-065CFFB8D65A}"/>
                </a:ext>
              </a:extLst>
            </p:cNvPr>
            <p:cNvSpPr txBox="1"/>
            <p:nvPr/>
          </p:nvSpPr>
          <p:spPr>
            <a:xfrm>
              <a:off x="-80599" y="2247754"/>
              <a:ext cx="286582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ctr" anchorCtr="0">
              <a:noAutofit/>
            </a:bodyPr>
            <a:lstStyle/>
            <a:p>
              <a:pPr marL="0" marR="0" lvl="0" indent="0" algn="ctr" defTabSz="1244600" rtl="0" eaLnBrk="1" fontAlgn="auto" latinLnBrk="0" hangingPunct="1">
                <a:lnSpc>
                  <a:spcPct val="100000"/>
                </a:lnSpc>
                <a:spcBef>
                  <a:spcPct val="0"/>
                </a:spcBef>
                <a:spcAft>
                  <a:spcPct val="35000"/>
                </a:spcAft>
                <a:buClrTx/>
                <a:buSzTx/>
                <a:buFontTx/>
                <a:buNone/>
                <a:tabLst/>
                <a:defRPr cap="all"/>
              </a:pPr>
              <a:r>
                <a:rPr kumimoji="0" lang="zh-TW" altLang="en-US" sz="6000" b="1" i="0" u="none" strike="noStrike" kern="1200" cap="all" spc="0" normalizeH="0" baseline="0" noProof="0" dirty="0">
                  <a:ln>
                    <a:noFill/>
                  </a:ln>
                  <a:solidFill>
                    <a:srgbClr val="000000">
                      <a:hueOff val="0"/>
                      <a:satOff val="0"/>
                      <a:lumOff val="0"/>
                      <a:alphaOff val="0"/>
                    </a:srgbClr>
                  </a:solidFill>
                  <a:effectLst/>
                  <a:uLnTx/>
                  <a:uFillTx/>
                  <a:latin typeface="微軟正黑體" panose="020B0604030504040204" pitchFamily="34" charset="-120"/>
                  <a:ea typeface="微軟正黑體" panose="020B0604030504040204" pitchFamily="34" charset="-120"/>
                  <a:cs typeface="+mn-cs"/>
                </a:rPr>
                <a:t>我該怎麼做</a:t>
              </a:r>
            </a:p>
          </p:txBody>
        </p:sp>
      </p:grpSp>
      <p:sp>
        <p:nvSpPr>
          <p:cNvPr id="10" name="橢圓 9">
            <a:extLst>
              <a:ext uri="{FF2B5EF4-FFF2-40B4-BE49-F238E27FC236}">
                <a16:creationId xmlns:a16="http://schemas.microsoft.com/office/drawing/2014/main" id="{AB7EE68E-30BA-47DF-A72F-87C50ABF175A}"/>
              </a:ext>
            </a:extLst>
          </p:cNvPr>
          <p:cNvSpPr/>
          <p:nvPr/>
        </p:nvSpPr>
        <p:spPr>
          <a:xfrm>
            <a:off x="5014758" y="1663597"/>
            <a:ext cx="2162483" cy="2170172"/>
          </a:xfrm>
          <a:prstGeom prst="ellipse">
            <a:avLst/>
          </a:prstGeom>
          <a:solidFill>
            <a:srgbClr val="876BE7">
              <a:hueOff val="4039281"/>
              <a:satOff val="12053"/>
              <a:lumOff val="1568"/>
              <a:alphaOff val="0"/>
            </a:srgbClr>
          </a:solidFill>
          <a:ln>
            <a:noFill/>
          </a:ln>
          <a:effectLst>
            <a:outerShdw blurRad="38100" dist="25400" dir="5400000" rotWithShape="0">
              <a:srgbClr val="000000">
                <a:alpha val="25000"/>
              </a:srgbClr>
            </a:outerShdw>
          </a:effectLst>
        </p:spPr>
      </p:sp>
      <p:pic>
        <p:nvPicPr>
          <p:cNvPr id="3" name="圖片 2">
            <a:extLst>
              <a:ext uri="{FF2B5EF4-FFF2-40B4-BE49-F238E27FC236}">
                <a16:creationId xmlns:a16="http://schemas.microsoft.com/office/drawing/2014/main" id="{189DEE76-D151-4904-84B5-BAC87B7B0EB9}"/>
              </a:ext>
            </a:extLst>
          </p:cNvPr>
          <p:cNvPicPr>
            <a:picLocks noChangeAspect="1"/>
          </p:cNvPicPr>
          <p:nvPr/>
        </p:nvPicPr>
        <p:blipFill>
          <a:blip r:embed="rId2"/>
          <a:stretch>
            <a:fillRect/>
          </a:stretch>
        </p:blipFill>
        <p:spPr>
          <a:xfrm>
            <a:off x="5332341" y="1970783"/>
            <a:ext cx="1527317" cy="1527317"/>
          </a:xfrm>
          <a:prstGeom prst="rect">
            <a:avLst/>
          </a:prstGeom>
        </p:spPr>
      </p:pic>
    </p:spTree>
    <p:extLst>
      <p:ext uri="{BB962C8B-B14F-4D97-AF65-F5344CB8AC3E}">
        <p14:creationId xmlns:p14="http://schemas.microsoft.com/office/powerpoint/2010/main" val="703021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橢圓 11">
            <a:extLst>
              <a:ext uri="{FF2B5EF4-FFF2-40B4-BE49-F238E27FC236}">
                <a16:creationId xmlns:a16="http://schemas.microsoft.com/office/drawing/2014/main" id="{1A3CB000-5A85-46BD-A568-EC98D1C8DC9A}"/>
              </a:ext>
            </a:extLst>
          </p:cNvPr>
          <p:cNvSpPr/>
          <p:nvPr/>
        </p:nvSpPr>
        <p:spPr>
          <a:xfrm>
            <a:off x="243246" y="309900"/>
            <a:ext cx="862248" cy="843332"/>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4" name="投影片編號版面配置區 3">
            <a:extLst>
              <a:ext uri="{FF2B5EF4-FFF2-40B4-BE49-F238E27FC236}">
                <a16:creationId xmlns:a16="http://schemas.microsoft.com/office/drawing/2014/main" id="{6077BFCA-E203-4758-8CC0-1E67AFF16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048E-752E-4350-A603-90CCC7EB4C6E}" type="slidenum">
              <a:rPr kumimoji="0" lang="zh-TW" altLang="en-US" sz="1100" b="0" i="0" u="none" strike="noStrike" kern="1200" cap="none" spc="0" normalizeH="0" baseline="0" noProof="0" smtClean="0">
                <a:ln>
                  <a:noFill/>
                </a:ln>
                <a:solidFill>
                  <a:srgbClr val="595959"/>
                </a:solidFill>
                <a:effectLst/>
                <a:uLnTx/>
                <a:uFillTx/>
                <a:latin typeface="細明體" panose="02020509000000000000" pitchFamily="49" charset="-120"/>
                <a:ea typeface="細明體"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TW" altLang="en-US" sz="1100" b="0" i="0" u="none" strike="noStrike" kern="1200" cap="none" spc="0" normalizeH="0" baseline="0" noProof="0">
              <a:ln>
                <a:noFill/>
              </a:ln>
              <a:solidFill>
                <a:srgbClr val="595959"/>
              </a:solidFill>
              <a:effectLst/>
              <a:uLnTx/>
              <a:uFillTx/>
              <a:latin typeface="細明體" panose="02020509000000000000" pitchFamily="49" charset="-120"/>
              <a:ea typeface="細明體" panose="02020509000000000000" pitchFamily="49" charset="-120"/>
              <a:cs typeface="+mn-cs"/>
            </a:endParaRPr>
          </a:p>
        </p:txBody>
      </p:sp>
      <p:sp>
        <p:nvSpPr>
          <p:cNvPr id="10" name="TextBox 31">
            <a:extLst>
              <a:ext uri="{FF2B5EF4-FFF2-40B4-BE49-F238E27FC236}">
                <a16:creationId xmlns:a16="http://schemas.microsoft.com/office/drawing/2014/main" id="{7DD33D10-7B25-4FF7-9086-A312262FE759}"/>
              </a:ext>
            </a:extLst>
          </p:cNvPr>
          <p:cNvSpPr txBox="1"/>
          <p:nvPr/>
        </p:nvSpPr>
        <p:spPr>
          <a:xfrm>
            <a:off x="1146701" y="374009"/>
            <a:ext cx="5515356" cy="632224"/>
          </a:xfrm>
          <a:prstGeom prst="rect">
            <a:avLst/>
          </a:prstGeom>
        </p:spPr>
        <p:txBody>
          <a:bodyPr wrap="square" lIns="0" tIns="0" rIns="66973" rtlCol="0" anchor="t">
            <a:spAutoFit/>
          </a:bodyPr>
          <a:lstStyle/>
          <a:p>
            <a:pPr marL="0" marR="0" lvl="0" indent="0" algn="l" defTabSz="914400" rtl="0" eaLnBrk="1" fontAlgn="auto" latinLnBrk="0" hangingPunct="1">
              <a:lnSpc>
                <a:spcPct val="116199"/>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sym typeface="+mn-lt"/>
              </a:rPr>
              <a:t>遇到跟蹤騷擾該怎麼做？</a:t>
            </a:r>
            <a:endParaRPr kumimoji="0" lang="en-US" sz="1800" b="0" i="0" u="none" strike="noStrike" kern="1200" cap="none" spc="0" normalizeH="0" baseline="0" noProof="0" dirty="0">
              <a:ln>
                <a:noFill/>
              </a:ln>
              <a:solidFill>
                <a:prstClr val="white"/>
              </a:solidFill>
              <a:effectLst/>
              <a:uLnTx/>
              <a:uFillTx/>
              <a:latin typeface="Impact" panose="020B0806030902050204" pitchFamily="34" charset="0"/>
              <a:ea typeface="Microsoft YaHei" panose="020B0503020204020204" pitchFamily="34" charset="-122"/>
              <a:cs typeface="+mn-cs"/>
              <a:sym typeface="+mn-lt"/>
            </a:endParaRPr>
          </a:p>
        </p:txBody>
      </p:sp>
      <p:pic>
        <p:nvPicPr>
          <p:cNvPr id="5" name="圖片 4">
            <a:extLst>
              <a:ext uri="{FF2B5EF4-FFF2-40B4-BE49-F238E27FC236}">
                <a16:creationId xmlns:a16="http://schemas.microsoft.com/office/drawing/2014/main" id="{02230515-6DF2-4B92-B8F6-BC1070E8DD88}"/>
              </a:ext>
            </a:extLst>
          </p:cNvPr>
          <p:cNvPicPr>
            <a:picLocks noChangeAspect="1"/>
          </p:cNvPicPr>
          <p:nvPr/>
        </p:nvPicPr>
        <p:blipFill>
          <a:blip r:embed="rId3"/>
          <a:stretch>
            <a:fillRect/>
          </a:stretch>
        </p:blipFill>
        <p:spPr>
          <a:xfrm>
            <a:off x="347275" y="444168"/>
            <a:ext cx="574795" cy="574795"/>
          </a:xfrm>
          <a:prstGeom prst="rect">
            <a:avLst/>
          </a:prstGeom>
        </p:spPr>
      </p:pic>
      <p:grpSp>
        <p:nvGrpSpPr>
          <p:cNvPr id="2" name="群組 1">
            <a:extLst>
              <a:ext uri="{FF2B5EF4-FFF2-40B4-BE49-F238E27FC236}">
                <a16:creationId xmlns:a16="http://schemas.microsoft.com/office/drawing/2014/main" id="{A13C6695-1742-4F5F-B483-638152F0A3E3}"/>
              </a:ext>
            </a:extLst>
          </p:cNvPr>
          <p:cNvGrpSpPr/>
          <p:nvPr/>
        </p:nvGrpSpPr>
        <p:grpSpPr>
          <a:xfrm>
            <a:off x="2778442" y="1794157"/>
            <a:ext cx="6509659" cy="5063843"/>
            <a:chOff x="2095498" y="1671693"/>
            <a:chExt cx="6069727" cy="4697374"/>
          </a:xfrm>
        </p:grpSpPr>
        <p:grpSp>
          <p:nvGrpSpPr>
            <p:cNvPr id="7" name="群組 6" descr="六邊形">
              <a:extLst>
                <a:ext uri="{FF2B5EF4-FFF2-40B4-BE49-F238E27FC236}">
                  <a16:creationId xmlns:a16="http://schemas.microsoft.com/office/drawing/2014/main" id="{1F13106E-E497-4048-93B0-DF7CD643E194}"/>
                </a:ext>
              </a:extLst>
            </p:cNvPr>
            <p:cNvGrpSpPr/>
            <p:nvPr/>
          </p:nvGrpSpPr>
          <p:grpSpPr>
            <a:xfrm>
              <a:off x="2095498" y="1671693"/>
              <a:ext cx="4818288" cy="4697374"/>
              <a:chOff x="2390776" y="4491038"/>
              <a:chExt cx="2054225" cy="2062163"/>
            </a:xfrm>
          </p:grpSpPr>
          <p:sp>
            <p:nvSpPr>
              <p:cNvPr id="8" name="手繪多邊形​​(F) 246">
                <a:extLst>
                  <a:ext uri="{FF2B5EF4-FFF2-40B4-BE49-F238E27FC236}">
                    <a16:creationId xmlns:a16="http://schemas.microsoft.com/office/drawing/2014/main" id="{40E4BFCA-EE7B-46AA-A015-88315A8FE147}"/>
                  </a:ext>
                  <a:ext uri="{C183D7F6-B498-43B3-948B-1728B52AA6E4}">
                    <adec:decorative xmlns:adec="http://schemas.microsoft.com/office/drawing/2017/decorative" val="1"/>
                  </a:ext>
                </a:extLst>
              </p:cNvPr>
              <p:cNvSpPr>
                <a:spLocks/>
              </p:cNvSpPr>
              <p:nvPr/>
            </p:nvSpPr>
            <p:spPr bwMode="auto">
              <a:xfrm>
                <a:off x="2390776" y="4491038"/>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chemeClr val="accent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1">
                  <a:ln>
                    <a:noFill/>
                  </a:ln>
                  <a:solidFill>
                    <a:srgbClr val="595959"/>
                  </a:solidFill>
                  <a:effectLst/>
                  <a:uLnTx/>
                  <a:uFillTx/>
                  <a:latin typeface="Microsoft JhengHei UI" panose="020B0604030504040204" pitchFamily="34" charset="-120"/>
                  <a:ea typeface="Microsoft JhengHei UI" panose="020B0604030504040204" pitchFamily="34" charset="-120"/>
                  <a:cs typeface="+mn-cs"/>
                </a:endParaRPr>
              </a:p>
            </p:txBody>
          </p:sp>
          <p:sp>
            <p:nvSpPr>
              <p:cNvPr id="9" name="手繪多邊形​​(F) 247">
                <a:extLst>
                  <a:ext uri="{FF2B5EF4-FFF2-40B4-BE49-F238E27FC236}">
                    <a16:creationId xmlns:a16="http://schemas.microsoft.com/office/drawing/2014/main" id="{43EA9C5B-C9E7-4915-8779-7B9CAAC34211}"/>
                  </a:ext>
                  <a:ext uri="{C183D7F6-B498-43B3-948B-1728B52AA6E4}">
                    <adec:decorative xmlns:adec="http://schemas.microsoft.com/office/drawing/2017/decorative" val="1"/>
                  </a:ext>
                </a:extLst>
              </p:cNvPr>
              <p:cNvSpPr>
                <a:spLocks/>
              </p:cNvSpPr>
              <p:nvPr/>
            </p:nvSpPr>
            <p:spPr bwMode="auto">
              <a:xfrm>
                <a:off x="2917826" y="5395913"/>
                <a:ext cx="1000125" cy="1157288"/>
              </a:xfrm>
              <a:custGeom>
                <a:avLst/>
                <a:gdLst>
                  <a:gd name="T0" fmla="*/ 0 w 630"/>
                  <a:gd name="T1" fmla="*/ 181 h 729"/>
                  <a:gd name="T2" fmla="*/ 0 w 630"/>
                  <a:gd name="T3" fmla="*/ 545 h 729"/>
                  <a:gd name="T4" fmla="*/ 314 w 630"/>
                  <a:gd name="T5" fmla="*/ 729 h 729"/>
                  <a:gd name="T6" fmla="*/ 630 w 630"/>
                  <a:gd name="T7" fmla="*/ 545 h 729"/>
                  <a:gd name="T8" fmla="*/ 630 w 630"/>
                  <a:gd name="T9" fmla="*/ 181 h 729"/>
                  <a:gd name="T10" fmla="*/ 314 w 630"/>
                  <a:gd name="T11" fmla="*/ 0 h 729"/>
                  <a:gd name="T12" fmla="*/ 0 w 630"/>
                  <a:gd name="T13" fmla="*/ 181 h 729"/>
                </a:gdLst>
                <a:ahLst/>
                <a:cxnLst>
                  <a:cxn ang="0">
                    <a:pos x="T0" y="T1"/>
                  </a:cxn>
                  <a:cxn ang="0">
                    <a:pos x="T2" y="T3"/>
                  </a:cxn>
                  <a:cxn ang="0">
                    <a:pos x="T4" y="T5"/>
                  </a:cxn>
                  <a:cxn ang="0">
                    <a:pos x="T6" y="T7"/>
                  </a:cxn>
                  <a:cxn ang="0">
                    <a:pos x="T8" y="T9"/>
                  </a:cxn>
                  <a:cxn ang="0">
                    <a:pos x="T10" y="T11"/>
                  </a:cxn>
                  <a:cxn ang="0">
                    <a:pos x="T12" y="T13"/>
                  </a:cxn>
                </a:cxnLst>
                <a:rect l="0" t="0" r="r" b="b"/>
                <a:pathLst>
                  <a:path w="630" h="729">
                    <a:moveTo>
                      <a:pt x="0" y="181"/>
                    </a:moveTo>
                    <a:lnTo>
                      <a:pt x="0" y="545"/>
                    </a:lnTo>
                    <a:lnTo>
                      <a:pt x="314" y="729"/>
                    </a:lnTo>
                    <a:lnTo>
                      <a:pt x="630" y="545"/>
                    </a:lnTo>
                    <a:lnTo>
                      <a:pt x="630" y="181"/>
                    </a:lnTo>
                    <a:lnTo>
                      <a:pt x="314" y="0"/>
                    </a:lnTo>
                    <a:lnTo>
                      <a:pt x="0" y="181"/>
                    </a:lnTo>
                    <a:close/>
                  </a:path>
                </a:pathLst>
              </a:custGeom>
              <a:solidFill>
                <a:schemeClr val="accent4"/>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1">
                  <a:ln>
                    <a:noFill/>
                  </a:ln>
                  <a:solidFill>
                    <a:srgbClr val="595959"/>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1" name="手繪多邊形​​(F) 248">
                <a:extLst>
                  <a:ext uri="{FF2B5EF4-FFF2-40B4-BE49-F238E27FC236}">
                    <a16:creationId xmlns:a16="http://schemas.microsoft.com/office/drawing/2014/main" id="{D3B38B90-6EB0-41B9-8885-FA1D47F3139D}"/>
                  </a:ext>
                  <a:ext uri="{C183D7F6-B498-43B3-948B-1728B52AA6E4}">
                    <adec:decorative xmlns:adec="http://schemas.microsoft.com/office/drawing/2017/decorative" val="1"/>
                  </a:ext>
                </a:extLst>
              </p:cNvPr>
              <p:cNvSpPr>
                <a:spLocks/>
              </p:cNvSpPr>
              <p:nvPr/>
            </p:nvSpPr>
            <p:spPr bwMode="auto">
              <a:xfrm>
                <a:off x="3444876" y="4491038"/>
                <a:ext cx="1000125" cy="1154113"/>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chemeClr val="accent2"/>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1">
                  <a:ln>
                    <a:noFill/>
                  </a:ln>
                  <a:solidFill>
                    <a:srgbClr val="595959"/>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3" name="手繪多邊形​​(F) 249">
                <a:extLst>
                  <a:ext uri="{FF2B5EF4-FFF2-40B4-BE49-F238E27FC236}">
                    <a16:creationId xmlns:a16="http://schemas.microsoft.com/office/drawing/2014/main" id="{D4D879A8-46AD-4031-9DC2-D3DD69D034F8}"/>
                  </a:ext>
                  <a:ext uri="{C183D7F6-B498-43B3-948B-1728B52AA6E4}">
                    <adec:decorative xmlns:adec="http://schemas.microsoft.com/office/drawing/2017/decorative" val="1"/>
                  </a:ext>
                </a:extLst>
              </p:cNvPr>
              <p:cNvSpPr>
                <a:spLocks/>
              </p:cNvSpPr>
              <p:nvPr/>
            </p:nvSpPr>
            <p:spPr bwMode="auto">
              <a:xfrm>
                <a:off x="2479676" y="4595813"/>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1">
                  <a:ln>
                    <a:noFill/>
                  </a:ln>
                  <a:solidFill>
                    <a:srgbClr val="595959"/>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4" name="手繪多邊形​​(F) 250">
                <a:extLst>
                  <a:ext uri="{FF2B5EF4-FFF2-40B4-BE49-F238E27FC236}">
                    <a16:creationId xmlns:a16="http://schemas.microsoft.com/office/drawing/2014/main" id="{5A85AE8C-8204-48B5-A772-7B40E0C4F35A}"/>
                  </a:ext>
                  <a:ext uri="{C183D7F6-B498-43B3-948B-1728B52AA6E4}">
                    <adec:decorative xmlns:adec="http://schemas.microsoft.com/office/drawing/2017/decorative" val="1"/>
                  </a:ext>
                </a:extLst>
              </p:cNvPr>
              <p:cNvSpPr>
                <a:spLocks/>
              </p:cNvSpPr>
              <p:nvPr/>
            </p:nvSpPr>
            <p:spPr bwMode="auto">
              <a:xfrm>
                <a:off x="3006726" y="5500688"/>
                <a:ext cx="822325" cy="947738"/>
              </a:xfrm>
              <a:custGeom>
                <a:avLst/>
                <a:gdLst>
                  <a:gd name="T0" fmla="*/ 4 w 518"/>
                  <a:gd name="T1" fmla="*/ 445 h 597"/>
                  <a:gd name="T2" fmla="*/ 8 w 518"/>
                  <a:gd name="T3" fmla="*/ 445 h 597"/>
                  <a:gd name="T4" fmla="*/ 8 w 518"/>
                  <a:gd name="T5" fmla="*/ 153 h 597"/>
                  <a:gd name="T6" fmla="*/ 258 w 518"/>
                  <a:gd name="T7" fmla="*/ 10 h 597"/>
                  <a:gd name="T8" fmla="*/ 510 w 518"/>
                  <a:gd name="T9" fmla="*/ 153 h 597"/>
                  <a:gd name="T10" fmla="*/ 510 w 518"/>
                  <a:gd name="T11" fmla="*/ 443 h 597"/>
                  <a:gd name="T12" fmla="*/ 258 w 518"/>
                  <a:gd name="T13" fmla="*/ 587 h 597"/>
                  <a:gd name="T14" fmla="*/ 6 w 518"/>
                  <a:gd name="T15" fmla="*/ 441 h 597"/>
                  <a:gd name="T16" fmla="*/ 4 w 518"/>
                  <a:gd name="T17" fmla="*/ 445 h 597"/>
                  <a:gd name="T18" fmla="*/ 8 w 518"/>
                  <a:gd name="T19" fmla="*/ 445 h 597"/>
                  <a:gd name="T20" fmla="*/ 4 w 518"/>
                  <a:gd name="T21" fmla="*/ 445 h 597"/>
                  <a:gd name="T22" fmla="*/ 2 w 518"/>
                  <a:gd name="T23" fmla="*/ 449 h 597"/>
                  <a:gd name="T24" fmla="*/ 258 w 518"/>
                  <a:gd name="T25" fmla="*/ 597 h 597"/>
                  <a:gd name="T26" fmla="*/ 518 w 518"/>
                  <a:gd name="T27" fmla="*/ 447 h 597"/>
                  <a:gd name="T28" fmla="*/ 518 w 518"/>
                  <a:gd name="T29" fmla="*/ 149 h 597"/>
                  <a:gd name="T30" fmla="*/ 258 w 518"/>
                  <a:gd name="T31" fmla="*/ 0 h 597"/>
                  <a:gd name="T32" fmla="*/ 0 w 518"/>
                  <a:gd name="T33" fmla="*/ 149 h 597"/>
                  <a:gd name="T34" fmla="*/ 0 w 518"/>
                  <a:gd name="T35" fmla="*/ 447 h 597"/>
                  <a:gd name="T36" fmla="*/ 2 w 518"/>
                  <a:gd name="T37" fmla="*/ 449 h 597"/>
                  <a:gd name="T38" fmla="*/ 4 w 518"/>
                  <a:gd name="T39" fmla="*/ 445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5"/>
                    </a:moveTo>
                    <a:lnTo>
                      <a:pt x="8" y="445"/>
                    </a:lnTo>
                    <a:lnTo>
                      <a:pt x="8" y="153"/>
                    </a:lnTo>
                    <a:lnTo>
                      <a:pt x="258" y="10"/>
                    </a:lnTo>
                    <a:lnTo>
                      <a:pt x="510" y="153"/>
                    </a:lnTo>
                    <a:lnTo>
                      <a:pt x="510" y="443"/>
                    </a:lnTo>
                    <a:lnTo>
                      <a:pt x="258" y="587"/>
                    </a:lnTo>
                    <a:lnTo>
                      <a:pt x="6" y="441"/>
                    </a:lnTo>
                    <a:lnTo>
                      <a:pt x="4" y="445"/>
                    </a:lnTo>
                    <a:lnTo>
                      <a:pt x="8" y="445"/>
                    </a:lnTo>
                    <a:lnTo>
                      <a:pt x="4" y="445"/>
                    </a:lnTo>
                    <a:lnTo>
                      <a:pt x="2" y="449"/>
                    </a:lnTo>
                    <a:lnTo>
                      <a:pt x="258" y="597"/>
                    </a:lnTo>
                    <a:lnTo>
                      <a:pt x="518" y="447"/>
                    </a:lnTo>
                    <a:lnTo>
                      <a:pt x="518" y="149"/>
                    </a:lnTo>
                    <a:lnTo>
                      <a:pt x="258" y="0"/>
                    </a:lnTo>
                    <a:lnTo>
                      <a:pt x="0" y="149"/>
                    </a:lnTo>
                    <a:lnTo>
                      <a:pt x="0" y="447"/>
                    </a:lnTo>
                    <a:lnTo>
                      <a:pt x="2" y="449"/>
                    </a:lnTo>
                    <a:lnTo>
                      <a:pt x="4" y="445"/>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1">
                  <a:ln>
                    <a:noFill/>
                  </a:ln>
                  <a:solidFill>
                    <a:srgbClr val="595959"/>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6" name="手繪多邊形​​(F) 251">
                <a:extLst>
                  <a:ext uri="{FF2B5EF4-FFF2-40B4-BE49-F238E27FC236}">
                    <a16:creationId xmlns:a16="http://schemas.microsoft.com/office/drawing/2014/main" id="{45C4E4C4-0A16-484C-B699-0BF52FD72F5F}"/>
                  </a:ext>
                  <a:ext uri="{C183D7F6-B498-43B3-948B-1728B52AA6E4}">
                    <adec:decorative xmlns:adec="http://schemas.microsoft.com/office/drawing/2017/decorative" val="1"/>
                  </a:ext>
                </a:extLst>
              </p:cNvPr>
              <p:cNvSpPr>
                <a:spLocks/>
              </p:cNvSpPr>
              <p:nvPr/>
            </p:nvSpPr>
            <p:spPr bwMode="auto">
              <a:xfrm>
                <a:off x="3533776" y="4595813"/>
                <a:ext cx="822325" cy="947738"/>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1">
                  <a:ln>
                    <a:noFill/>
                  </a:ln>
                  <a:solidFill>
                    <a:srgbClr val="595959"/>
                  </a:solidFill>
                  <a:effectLst/>
                  <a:uLnTx/>
                  <a:uFillTx/>
                  <a:latin typeface="Microsoft JhengHei UI" panose="020B0604030504040204" pitchFamily="34" charset="-120"/>
                  <a:ea typeface="Microsoft JhengHei UI" panose="020B0604030504040204" pitchFamily="34" charset="-120"/>
                  <a:cs typeface="+mn-cs"/>
                </a:endParaRPr>
              </a:p>
            </p:txBody>
          </p:sp>
        </p:grpSp>
        <p:sp>
          <p:nvSpPr>
            <p:cNvPr id="17" name="手繪多邊形​​(F) 246">
              <a:extLst>
                <a:ext uri="{FF2B5EF4-FFF2-40B4-BE49-F238E27FC236}">
                  <a16:creationId xmlns:a16="http://schemas.microsoft.com/office/drawing/2014/main" id="{E3A79A45-2339-405A-A5FB-496E576BBFF0}"/>
                </a:ext>
                <a:ext uri="{C183D7F6-B498-43B3-948B-1728B52AA6E4}">
                  <adec:decorative xmlns:adec="http://schemas.microsoft.com/office/drawing/2017/decorative" val="1"/>
                </a:ext>
              </a:extLst>
            </p:cNvPr>
            <p:cNvSpPr>
              <a:spLocks/>
            </p:cNvSpPr>
            <p:nvPr/>
          </p:nvSpPr>
          <p:spPr bwMode="auto">
            <a:xfrm>
              <a:off x="5819382" y="3740128"/>
              <a:ext cx="2345843" cy="2628939"/>
            </a:xfrm>
            <a:custGeom>
              <a:avLst/>
              <a:gdLst>
                <a:gd name="T0" fmla="*/ 0 w 630"/>
                <a:gd name="T1" fmla="*/ 182 h 727"/>
                <a:gd name="T2" fmla="*/ 0 w 630"/>
                <a:gd name="T3" fmla="*/ 546 h 727"/>
                <a:gd name="T4" fmla="*/ 314 w 630"/>
                <a:gd name="T5" fmla="*/ 727 h 727"/>
                <a:gd name="T6" fmla="*/ 630 w 630"/>
                <a:gd name="T7" fmla="*/ 546 h 727"/>
                <a:gd name="T8" fmla="*/ 630 w 630"/>
                <a:gd name="T9" fmla="*/ 182 h 727"/>
                <a:gd name="T10" fmla="*/ 314 w 630"/>
                <a:gd name="T11" fmla="*/ 0 h 727"/>
                <a:gd name="T12" fmla="*/ 0 w 630"/>
                <a:gd name="T13" fmla="*/ 182 h 727"/>
              </a:gdLst>
              <a:ahLst/>
              <a:cxnLst>
                <a:cxn ang="0">
                  <a:pos x="T0" y="T1"/>
                </a:cxn>
                <a:cxn ang="0">
                  <a:pos x="T2" y="T3"/>
                </a:cxn>
                <a:cxn ang="0">
                  <a:pos x="T4" y="T5"/>
                </a:cxn>
                <a:cxn ang="0">
                  <a:pos x="T6" y="T7"/>
                </a:cxn>
                <a:cxn ang="0">
                  <a:pos x="T8" y="T9"/>
                </a:cxn>
                <a:cxn ang="0">
                  <a:pos x="T10" y="T11"/>
                </a:cxn>
                <a:cxn ang="0">
                  <a:pos x="T12" y="T13"/>
                </a:cxn>
              </a:cxnLst>
              <a:rect l="0" t="0" r="r" b="b"/>
              <a:pathLst>
                <a:path w="630" h="727">
                  <a:moveTo>
                    <a:pt x="0" y="182"/>
                  </a:moveTo>
                  <a:lnTo>
                    <a:pt x="0" y="546"/>
                  </a:lnTo>
                  <a:lnTo>
                    <a:pt x="314" y="727"/>
                  </a:lnTo>
                  <a:lnTo>
                    <a:pt x="630" y="546"/>
                  </a:lnTo>
                  <a:lnTo>
                    <a:pt x="630" y="182"/>
                  </a:lnTo>
                  <a:lnTo>
                    <a:pt x="314" y="0"/>
                  </a:lnTo>
                  <a:lnTo>
                    <a:pt x="0" y="182"/>
                  </a:lnTo>
                  <a:close/>
                </a:path>
              </a:pathLst>
            </a:custGeom>
            <a:solidFill>
              <a:srgbClr val="F09AD7"/>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1">
                <a:ln>
                  <a:noFill/>
                </a:ln>
                <a:solidFill>
                  <a:srgbClr val="595959"/>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9" name="手繪多邊形​​(F) 251">
              <a:extLst>
                <a:ext uri="{FF2B5EF4-FFF2-40B4-BE49-F238E27FC236}">
                  <a16:creationId xmlns:a16="http://schemas.microsoft.com/office/drawing/2014/main" id="{C3E57B60-0BF5-4E8A-AE49-F573B697AE7B}"/>
                </a:ext>
                <a:ext uri="{C183D7F6-B498-43B3-948B-1728B52AA6E4}">
                  <adec:decorative xmlns:adec="http://schemas.microsoft.com/office/drawing/2017/decorative" val="1"/>
                </a:ext>
              </a:extLst>
            </p:cNvPr>
            <p:cNvSpPr>
              <a:spLocks/>
            </p:cNvSpPr>
            <p:nvPr/>
          </p:nvSpPr>
          <p:spPr bwMode="auto">
            <a:xfrm>
              <a:off x="6053643" y="3971561"/>
              <a:ext cx="1928805" cy="2158840"/>
            </a:xfrm>
            <a:custGeom>
              <a:avLst/>
              <a:gdLst>
                <a:gd name="T0" fmla="*/ 4 w 518"/>
                <a:gd name="T1" fmla="*/ 446 h 597"/>
                <a:gd name="T2" fmla="*/ 8 w 518"/>
                <a:gd name="T3" fmla="*/ 446 h 597"/>
                <a:gd name="T4" fmla="*/ 8 w 518"/>
                <a:gd name="T5" fmla="*/ 154 h 597"/>
                <a:gd name="T6" fmla="*/ 258 w 518"/>
                <a:gd name="T7" fmla="*/ 10 h 597"/>
                <a:gd name="T8" fmla="*/ 510 w 518"/>
                <a:gd name="T9" fmla="*/ 154 h 597"/>
                <a:gd name="T10" fmla="*/ 510 w 518"/>
                <a:gd name="T11" fmla="*/ 444 h 597"/>
                <a:gd name="T12" fmla="*/ 258 w 518"/>
                <a:gd name="T13" fmla="*/ 587 h 597"/>
                <a:gd name="T14" fmla="*/ 6 w 518"/>
                <a:gd name="T15" fmla="*/ 442 h 597"/>
                <a:gd name="T16" fmla="*/ 4 w 518"/>
                <a:gd name="T17" fmla="*/ 446 h 597"/>
                <a:gd name="T18" fmla="*/ 8 w 518"/>
                <a:gd name="T19" fmla="*/ 446 h 597"/>
                <a:gd name="T20" fmla="*/ 4 w 518"/>
                <a:gd name="T21" fmla="*/ 446 h 597"/>
                <a:gd name="T22" fmla="*/ 2 w 518"/>
                <a:gd name="T23" fmla="*/ 450 h 597"/>
                <a:gd name="T24" fmla="*/ 258 w 518"/>
                <a:gd name="T25" fmla="*/ 597 h 597"/>
                <a:gd name="T26" fmla="*/ 518 w 518"/>
                <a:gd name="T27" fmla="*/ 448 h 597"/>
                <a:gd name="T28" fmla="*/ 518 w 518"/>
                <a:gd name="T29" fmla="*/ 150 h 597"/>
                <a:gd name="T30" fmla="*/ 258 w 518"/>
                <a:gd name="T31" fmla="*/ 0 h 597"/>
                <a:gd name="T32" fmla="*/ 0 w 518"/>
                <a:gd name="T33" fmla="*/ 150 h 597"/>
                <a:gd name="T34" fmla="*/ 0 w 518"/>
                <a:gd name="T35" fmla="*/ 448 h 597"/>
                <a:gd name="T36" fmla="*/ 2 w 518"/>
                <a:gd name="T37" fmla="*/ 450 h 597"/>
                <a:gd name="T38" fmla="*/ 4 w 518"/>
                <a:gd name="T39" fmla="*/ 446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8" h="597">
                  <a:moveTo>
                    <a:pt x="4" y="446"/>
                  </a:moveTo>
                  <a:lnTo>
                    <a:pt x="8" y="446"/>
                  </a:lnTo>
                  <a:lnTo>
                    <a:pt x="8" y="154"/>
                  </a:lnTo>
                  <a:lnTo>
                    <a:pt x="258" y="10"/>
                  </a:lnTo>
                  <a:lnTo>
                    <a:pt x="510" y="154"/>
                  </a:lnTo>
                  <a:lnTo>
                    <a:pt x="510" y="444"/>
                  </a:lnTo>
                  <a:lnTo>
                    <a:pt x="258" y="587"/>
                  </a:lnTo>
                  <a:lnTo>
                    <a:pt x="6" y="442"/>
                  </a:lnTo>
                  <a:lnTo>
                    <a:pt x="4" y="446"/>
                  </a:lnTo>
                  <a:lnTo>
                    <a:pt x="8" y="446"/>
                  </a:lnTo>
                  <a:lnTo>
                    <a:pt x="4" y="446"/>
                  </a:lnTo>
                  <a:lnTo>
                    <a:pt x="2" y="450"/>
                  </a:lnTo>
                  <a:lnTo>
                    <a:pt x="258" y="597"/>
                  </a:lnTo>
                  <a:lnTo>
                    <a:pt x="518" y="448"/>
                  </a:lnTo>
                  <a:lnTo>
                    <a:pt x="518" y="150"/>
                  </a:lnTo>
                  <a:lnTo>
                    <a:pt x="258" y="0"/>
                  </a:lnTo>
                  <a:lnTo>
                    <a:pt x="0" y="150"/>
                  </a:lnTo>
                  <a:lnTo>
                    <a:pt x="0" y="448"/>
                  </a:lnTo>
                  <a:lnTo>
                    <a:pt x="2" y="450"/>
                  </a:lnTo>
                  <a:lnTo>
                    <a:pt x="4" y="446"/>
                  </a:lnTo>
                  <a:close/>
                </a:path>
              </a:pathLst>
            </a:custGeom>
            <a:solidFill>
              <a:schemeClr val="bg1"/>
            </a:solidFill>
            <a:ln>
              <a:noFill/>
            </a:ln>
          </p:spPr>
          <p:txBody>
            <a:bodyPr vert="horz" wrap="square" lIns="91440" tIns="45720" rIns="91440" bIns="4572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1">
                <a:ln>
                  <a:noFill/>
                </a:ln>
                <a:solidFill>
                  <a:srgbClr val="595959"/>
                </a:solidFill>
                <a:effectLst/>
                <a:uLnTx/>
                <a:uFillTx/>
                <a:latin typeface="Microsoft JhengHei UI" panose="020B0604030504040204" pitchFamily="34" charset="-120"/>
                <a:ea typeface="Microsoft JhengHei UI" panose="020B0604030504040204" pitchFamily="34" charset="-120"/>
                <a:cs typeface="+mn-cs"/>
              </a:endParaRPr>
            </a:p>
          </p:txBody>
        </p:sp>
      </p:grpSp>
      <p:sp>
        <p:nvSpPr>
          <p:cNvPr id="6" name="文字方塊 5">
            <a:extLst>
              <a:ext uri="{FF2B5EF4-FFF2-40B4-BE49-F238E27FC236}">
                <a16:creationId xmlns:a16="http://schemas.microsoft.com/office/drawing/2014/main" id="{E66101E2-E6EA-4F42-9A13-4557D88A88DF}"/>
              </a:ext>
            </a:extLst>
          </p:cNvPr>
          <p:cNvSpPr txBox="1"/>
          <p:nvPr/>
        </p:nvSpPr>
        <p:spPr>
          <a:xfrm>
            <a:off x="3050263" y="2611010"/>
            <a:ext cx="218977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冷靜應對</a:t>
            </a:r>
            <a:endParaRPr kumimoji="0" lang="en-US" altLang="zh-TW"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尋求協助</a:t>
            </a:r>
          </a:p>
        </p:txBody>
      </p:sp>
      <p:sp>
        <p:nvSpPr>
          <p:cNvPr id="20" name="文字方塊 19">
            <a:extLst>
              <a:ext uri="{FF2B5EF4-FFF2-40B4-BE49-F238E27FC236}">
                <a16:creationId xmlns:a16="http://schemas.microsoft.com/office/drawing/2014/main" id="{4B25723E-DADD-4C0E-A1C6-42480006615A}"/>
              </a:ext>
            </a:extLst>
          </p:cNvPr>
          <p:cNvSpPr txBox="1"/>
          <p:nvPr/>
        </p:nvSpPr>
        <p:spPr>
          <a:xfrm>
            <a:off x="5668324" y="2666644"/>
            <a:ext cx="218977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蒐集證據</a:t>
            </a:r>
            <a:endParaRPr kumimoji="0" lang="en-US" altLang="zh-TW"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記錄過程</a:t>
            </a:r>
          </a:p>
        </p:txBody>
      </p:sp>
      <p:sp>
        <p:nvSpPr>
          <p:cNvPr id="21" name="文字方塊 20">
            <a:extLst>
              <a:ext uri="{FF2B5EF4-FFF2-40B4-BE49-F238E27FC236}">
                <a16:creationId xmlns:a16="http://schemas.microsoft.com/office/drawing/2014/main" id="{0303F306-CAA6-44E9-BC2B-961700C2CA89}"/>
              </a:ext>
            </a:extLst>
          </p:cNvPr>
          <p:cNvSpPr txBox="1"/>
          <p:nvPr/>
        </p:nvSpPr>
        <p:spPr>
          <a:xfrm>
            <a:off x="4386428" y="4829276"/>
            <a:ext cx="218977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提升自我防衛意識</a:t>
            </a:r>
          </a:p>
        </p:txBody>
      </p:sp>
      <p:sp>
        <p:nvSpPr>
          <p:cNvPr id="22" name="文字方塊 21">
            <a:extLst>
              <a:ext uri="{FF2B5EF4-FFF2-40B4-BE49-F238E27FC236}">
                <a16:creationId xmlns:a16="http://schemas.microsoft.com/office/drawing/2014/main" id="{B0C26C4E-088B-4BFC-8FF4-A4F18F28F680}"/>
              </a:ext>
            </a:extLst>
          </p:cNvPr>
          <p:cNvSpPr txBox="1"/>
          <p:nvPr/>
        </p:nvSpPr>
        <p:spPr>
          <a:xfrm>
            <a:off x="7054395" y="4836917"/>
            <a:ext cx="218977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避免直接正面接觸</a:t>
            </a:r>
          </a:p>
        </p:txBody>
      </p:sp>
      <p:pic>
        <p:nvPicPr>
          <p:cNvPr id="26" name="圖片 25">
            <a:extLst>
              <a:ext uri="{FF2B5EF4-FFF2-40B4-BE49-F238E27FC236}">
                <a16:creationId xmlns:a16="http://schemas.microsoft.com/office/drawing/2014/main" id="{115357B2-2669-4653-A359-7F17B3FE3E25}"/>
              </a:ext>
            </a:extLst>
          </p:cNvPr>
          <p:cNvPicPr>
            <a:picLocks noChangeAspect="1"/>
          </p:cNvPicPr>
          <p:nvPr/>
        </p:nvPicPr>
        <p:blipFill>
          <a:blip r:embed="rId4"/>
          <a:stretch>
            <a:fillRect/>
          </a:stretch>
        </p:blipFill>
        <p:spPr>
          <a:xfrm>
            <a:off x="8136005" y="110069"/>
            <a:ext cx="3515522" cy="1160104"/>
          </a:xfrm>
          <a:prstGeom prst="rect">
            <a:avLst/>
          </a:prstGeom>
        </p:spPr>
      </p:pic>
      <p:pic>
        <p:nvPicPr>
          <p:cNvPr id="27" name="圖片 26">
            <a:extLst>
              <a:ext uri="{FF2B5EF4-FFF2-40B4-BE49-F238E27FC236}">
                <a16:creationId xmlns:a16="http://schemas.microsoft.com/office/drawing/2014/main" id="{686BAE53-0A85-43DC-B126-B9AD1445CD9C}"/>
              </a:ext>
            </a:extLst>
          </p:cNvPr>
          <p:cNvPicPr>
            <a:picLocks noChangeAspect="1"/>
          </p:cNvPicPr>
          <p:nvPr/>
        </p:nvPicPr>
        <p:blipFill>
          <a:blip r:embed="rId5"/>
          <a:stretch>
            <a:fillRect/>
          </a:stretch>
        </p:blipFill>
        <p:spPr>
          <a:xfrm>
            <a:off x="8284905" y="369312"/>
            <a:ext cx="557103" cy="636921"/>
          </a:xfrm>
          <a:prstGeom prst="rect">
            <a:avLst/>
          </a:prstGeom>
        </p:spPr>
      </p:pic>
      <p:sp>
        <p:nvSpPr>
          <p:cNvPr id="29" name="文字方塊 28">
            <a:extLst>
              <a:ext uri="{FF2B5EF4-FFF2-40B4-BE49-F238E27FC236}">
                <a16:creationId xmlns:a16="http://schemas.microsoft.com/office/drawing/2014/main" id="{1539F0F1-8487-4AB1-B9E2-E6AA04D70C33}"/>
              </a:ext>
            </a:extLst>
          </p:cNvPr>
          <p:cNvSpPr txBox="1"/>
          <p:nvPr/>
        </p:nvSpPr>
        <p:spPr>
          <a:xfrm>
            <a:off x="8842008" y="110069"/>
            <a:ext cx="251586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緊急時</a:t>
            </a:r>
            <a:endParaRPr kumimoji="0" lang="en-US" altLang="zh-TW"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打</a:t>
            </a:r>
            <a:r>
              <a:rPr kumimoji="0" lang="en-US" altLang="zh-TW"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110</a:t>
            </a: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報案</a:t>
            </a:r>
          </a:p>
        </p:txBody>
      </p:sp>
      <p:pic>
        <p:nvPicPr>
          <p:cNvPr id="30" name="圖片 29">
            <a:extLst>
              <a:ext uri="{FF2B5EF4-FFF2-40B4-BE49-F238E27FC236}">
                <a16:creationId xmlns:a16="http://schemas.microsoft.com/office/drawing/2014/main" id="{7F8BA252-91A2-4A10-926A-682F915BF9DB}"/>
              </a:ext>
            </a:extLst>
          </p:cNvPr>
          <p:cNvPicPr>
            <a:picLocks noChangeAspect="1"/>
          </p:cNvPicPr>
          <p:nvPr/>
        </p:nvPicPr>
        <p:blipFill>
          <a:blip r:embed="rId6"/>
          <a:stretch>
            <a:fillRect/>
          </a:stretch>
        </p:blipFill>
        <p:spPr>
          <a:xfrm>
            <a:off x="1246357" y="2583273"/>
            <a:ext cx="1219200" cy="1219200"/>
          </a:xfrm>
          <a:prstGeom prst="rect">
            <a:avLst/>
          </a:prstGeom>
        </p:spPr>
      </p:pic>
      <p:pic>
        <p:nvPicPr>
          <p:cNvPr id="31" name="圖片 30">
            <a:extLst>
              <a:ext uri="{FF2B5EF4-FFF2-40B4-BE49-F238E27FC236}">
                <a16:creationId xmlns:a16="http://schemas.microsoft.com/office/drawing/2014/main" id="{8EC61C8B-8C3F-4451-8D68-0A132CB2E233}"/>
              </a:ext>
            </a:extLst>
          </p:cNvPr>
          <p:cNvPicPr>
            <a:picLocks noChangeAspect="1"/>
          </p:cNvPicPr>
          <p:nvPr/>
        </p:nvPicPr>
        <p:blipFill>
          <a:blip r:embed="rId7"/>
          <a:stretch>
            <a:fillRect/>
          </a:stretch>
        </p:blipFill>
        <p:spPr>
          <a:xfrm>
            <a:off x="8094133" y="2483048"/>
            <a:ext cx="1319425" cy="1319425"/>
          </a:xfrm>
          <a:prstGeom prst="rect">
            <a:avLst/>
          </a:prstGeom>
        </p:spPr>
      </p:pic>
      <p:pic>
        <p:nvPicPr>
          <p:cNvPr id="32" name="圖片 31">
            <a:extLst>
              <a:ext uri="{FF2B5EF4-FFF2-40B4-BE49-F238E27FC236}">
                <a16:creationId xmlns:a16="http://schemas.microsoft.com/office/drawing/2014/main" id="{B3B4F857-3DE8-4987-B33D-098D6D088A5A}"/>
              </a:ext>
            </a:extLst>
          </p:cNvPr>
          <p:cNvPicPr>
            <a:picLocks noChangeAspect="1"/>
          </p:cNvPicPr>
          <p:nvPr/>
        </p:nvPicPr>
        <p:blipFill>
          <a:blip r:embed="rId8"/>
          <a:stretch>
            <a:fillRect/>
          </a:stretch>
        </p:blipFill>
        <p:spPr>
          <a:xfrm>
            <a:off x="2522144" y="4736558"/>
            <a:ext cx="1293047" cy="1293047"/>
          </a:xfrm>
          <a:prstGeom prst="rect">
            <a:avLst/>
          </a:prstGeom>
        </p:spPr>
      </p:pic>
      <p:pic>
        <p:nvPicPr>
          <p:cNvPr id="33" name="圖片 32">
            <a:extLst>
              <a:ext uri="{FF2B5EF4-FFF2-40B4-BE49-F238E27FC236}">
                <a16:creationId xmlns:a16="http://schemas.microsoft.com/office/drawing/2014/main" id="{B832E9E9-CD57-434C-B742-62A262D87DDD}"/>
              </a:ext>
            </a:extLst>
          </p:cNvPr>
          <p:cNvPicPr>
            <a:picLocks noChangeAspect="1"/>
          </p:cNvPicPr>
          <p:nvPr/>
        </p:nvPicPr>
        <p:blipFill>
          <a:blip r:embed="rId9"/>
          <a:stretch>
            <a:fillRect/>
          </a:stretch>
        </p:blipFill>
        <p:spPr>
          <a:xfrm>
            <a:off x="9577175" y="4777368"/>
            <a:ext cx="1319425" cy="1319425"/>
          </a:xfrm>
          <a:prstGeom prst="rect">
            <a:avLst/>
          </a:prstGeom>
        </p:spPr>
      </p:pic>
    </p:spTree>
    <p:extLst>
      <p:ext uri="{BB962C8B-B14F-4D97-AF65-F5344CB8AC3E}">
        <p14:creationId xmlns:p14="http://schemas.microsoft.com/office/powerpoint/2010/main" val="404494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077BFCA-E203-4758-8CC0-1E67AFF16F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048E-752E-4350-A603-90CCC7EB4C6E}" type="slidenum">
              <a:rPr kumimoji="0" lang="zh-TW" altLang="en-US" sz="1100" b="0" i="0" u="none" strike="noStrike" kern="1200" cap="none" spc="0" normalizeH="0" baseline="0" noProof="0" smtClean="0">
                <a:ln>
                  <a:noFill/>
                </a:ln>
                <a:solidFill>
                  <a:srgbClr val="595959"/>
                </a:solidFill>
                <a:effectLst/>
                <a:uLnTx/>
                <a:uFillTx/>
                <a:latin typeface="細明體" panose="02020509000000000000" pitchFamily="49" charset="-120"/>
                <a:ea typeface="細明體" panose="02020509000000000000" pitchFamily="49"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TW" altLang="en-US" sz="1100" b="0" i="0" u="none" strike="noStrike" kern="1200" cap="none" spc="0" normalizeH="0" baseline="0" noProof="0">
              <a:ln>
                <a:noFill/>
              </a:ln>
              <a:solidFill>
                <a:srgbClr val="595959"/>
              </a:solidFill>
              <a:effectLst/>
              <a:uLnTx/>
              <a:uFillTx/>
              <a:latin typeface="細明體" panose="02020509000000000000" pitchFamily="49" charset="-120"/>
              <a:ea typeface="細明體" panose="02020509000000000000" pitchFamily="49" charset="-120"/>
              <a:cs typeface="+mn-cs"/>
            </a:endParaRPr>
          </a:p>
        </p:txBody>
      </p:sp>
      <p:grpSp>
        <p:nvGrpSpPr>
          <p:cNvPr id="7" name="群組 6">
            <a:extLst>
              <a:ext uri="{FF2B5EF4-FFF2-40B4-BE49-F238E27FC236}">
                <a16:creationId xmlns:a16="http://schemas.microsoft.com/office/drawing/2014/main" id="{6E4E6B5D-8ADE-4324-9CC7-25DC9CA328C3}"/>
              </a:ext>
            </a:extLst>
          </p:cNvPr>
          <p:cNvGrpSpPr/>
          <p:nvPr/>
        </p:nvGrpSpPr>
        <p:grpSpPr>
          <a:xfrm>
            <a:off x="326142" y="284925"/>
            <a:ext cx="720000" cy="720000"/>
            <a:chOff x="8228888" y="2039849"/>
            <a:chExt cx="720000" cy="720000"/>
          </a:xfrm>
        </p:grpSpPr>
        <p:sp>
          <p:nvSpPr>
            <p:cNvPr id="8" name="Oval 25">
              <a:extLst>
                <a:ext uri="{FF2B5EF4-FFF2-40B4-BE49-F238E27FC236}">
                  <a16:creationId xmlns:a16="http://schemas.microsoft.com/office/drawing/2014/main" id="{17E5C0BC-423B-4718-B597-CFA0929D12F7}"/>
                </a:ext>
              </a:extLst>
            </p:cNvPr>
            <p:cNvSpPr>
              <a:spLocks noChangeArrowheads="1"/>
            </p:cNvSpPr>
            <p:nvPr/>
          </p:nvSpPr>
          <p:spPr bwMode="auto">
            <a:xfrm>
              <a:off x="8228888" y="2039849"/>
              <a:ext cx="720000" cy="720000"/>
            </a:xfrm>
            <a:prstGeom prst="ellipse">
              <a:avLst/>
            </a:pr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95959"/>
                </a:solidFill>
                <a:effectLst/>
                <a:uLnTx/>
                <a:uFillTx/>
                <a:latin typeface="字魂35号-经典雅黑" panose="02000000000000000000" pitchFamily="2" charset="-122"/>
                <a:ea typeface="+mn-ea"/>
                <a:cs typeface="+mn-cs"/>
                <a:sym typeface="+mn-lt"/>
              </a:endParaRPr>
            </a:p>
          </p:txBody>
        </p:sp>
        <p:pic>
          <p:nvPicPr>
            <p:cNvPr id="9" name="Picture 4" descr="Personal injury lawyer Computer Icons Criminal law, lawyer, angle, people,  crime png | PNGWing">
              <a:extLst>
                <a:ext uri="{FF2B5EF4-FFF2-40B4-BE49-F238E27FC236}">
                  <a16:creationId xmlns:a16="http://schemas.microsoft.com/office/drawing/2014/main" id="{0F2E6367-7185-4388-8337-65E4EA3CCAF0}"/>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240548" y="2128933"/>
              <a:ext cx="688713" cy="536597"/>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31">
            <a:extLst>
              <a:ext uri="{FF2B5EF4-FFF2-40B4-BE49-F238E27FC236}">
                <a16:creationId xmlns:a16="http://schemas.microsoft.com/office/drawing/2014/main" id="{7DD33D10-7B25-4FF7-9086-A312262FE759}"/>
              </a:ext>
            </a:extLst>
          </p:cNvPr>
          <p:cNvSpPr txBox="1"/>
          <p:nvPr/>
        </p:nvSpPr>
        <p:spPr>
          <a:xfrm>
            <a:off x="1146701" y="374009"/>
            <a:ext cx="8378299" cy="632224"/>
          </a:xfrm>
          <a:prstGeom prst="rect">
            <a:avLst/>
          </a:prstGeom>
        </p:spPr>
        <p:txBody>
          <a:bodyPr wrap="square" lIns="0" tIns="0" rIns="66973" rtlCol="0" anchor="t">
            <a:spAutoFit/>
          </a:bodyPr>
          <a:lstStyle/>
          <a:p>
            <a:pPr marL="0" marR="0" lvl="0" indent="0" algn="l" defTabSz="914400" rtl="0" eaLnBrk="1" fontAlgn="auto" latinLnBrk="0" hangingPunct="1">
              <a:lnSpc>
                <a:spcPct val="116199"/>
              </a:lnSpc>
              <a:spcBef>
                <a:spcPts val="0"/>
              </a:spcBef>
              <a:spcAft>
                <a:spcPts val="0"/>
              </a:spcAft>
              <a:buClrTx/>
              <a:buSzTx/>
              <a:buFontTx/>
              <a:buNone/>
              <a:tabLst/>
              <a:defRPr/>
            </a:pPr>
            <a:r>
              <a:rPr kumimoji="0" lang="zh-TW" altLang="en-US" sz="36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sym typeface="+mn-lt"/>
              </a:rPr>
              <a:t>您一定要知道！跟騷法「四大保護措施」</a:t>
            </a:r>
            <a:endParaRPr kumimoji="0" lang="en-US" sz="1800" b="0" i="0" u="none" strike="noStrike" kern="1200" cap="none" spc="0" normalizeH="0" baseline="0" noProof="0" dirty="0">
              <a:ln>
                <a:noFill/>
              </a:ln>
              <a:solidFill>
                <a:prstClr val="white"/>
              </a:solidFill>
              <a:effectLst/>
              <a:uLnTx/>
              <a:uFillTx/>
              <a:latin typeface="Impact" panose="020B0806030902050204" pitchFamily="34" charset="0"/>
              <a:ea typeface="Microsoft YaHei" panose="020B0503020204020204" pitchFamily="34" charset="-122"/>
              <a:cs typeface="+mn-cs"/>
              <a:sym typeface="+mn-lt"/>
            </a:endParaRPr>
          </a:p>
        </p:txBody>
      </p:sp>
      <p:grpSp>
        <p:nvGrpSpPr>
          <p:cNvPr id="11" name="群組 10" descr="拼圖塊">
            <a:extLst>
              <a:ext uri="{FF2B5EF4-FFF2-40B4-BE49-F238E27FC236}">
                <a16:creationId xmlns:a16="http://schemas.microsoft.com/office/drawing/2014/main" id="{B5B1FFE1-031D-4FDC-80A2-A5B5B52B8C86}"/>
              </a:ext>
            </a:extLst>
          </p:cNvPr>
          <p:cNvGrpSpPr/>
          <p:nvPr/>
        </p:nvGrpSpPr>
        <p:grpSpPr>
          <a:xfrm>
            <a:off x="2527215" y="1794103"/>
            <a:ext cx="7137570" cy="4580896"/>
            <a:chOff x="2568576" y="411163"/>
            <a:chExt cx="1660525" cy="1662113"/>
          </a:xfrm>
        </p:grpSpPr>
        <p:sp>
          <p:nvSpPr>
            <p:cNvPr id="12" name="手繪多邊形​​(F) 217">
              <a:extLst>
                <a:ext uri="{FF2B5EF4-FFF2-40B4-BE49-F238E27FC236}">
                  <a16:creationId xmlns:a16="http://schemas.microsoft.com/office/drawing/2014/main" id="{2582A0D5-AE21-4D59-9309-524642858C29}"/>
                </a:ext>
                <a:ext uri="{C183D7F6-B498-43B3-948B-1728B52AA6E4}">
                  <adec:decorative xmlns:adec="http://schemas.microsoft.com/office/drawing/2017/decorative" val="1"/>
                </a:ext>
              </a:extLst>
            </p:cNvPr>
            <p:cNvSpPr>
              <a:spLocks/>
            </p:cNvSpPr>
            <p:nvPr/>
          </p:nvSpPr>
          <p:spPr bwMode="auto">
            <a:xfrm>
              <a:off x="3149601" y="1265238"/>
              <a:ext cx="1079500" cy="808038"/>
            </a:xfrm>
            <a:custGeom>
              <a:avLst/>
              <a:gdLst>
                <a:gd name="T0" fmla="*/ 268 w 340"/>
                <a:gd name="T1" fmla="*/ 0 h 255"/>
                <a:gd name="T2" fmla="*/ 273 w 340"/>
                <a:gd name="T3" fmla="*/ 24 h 255"/>
                <a:gd name="T4" fmla="*/ 213 w 340"/>
                <a:gd name="T5" fmla="*/ 84 h 255"/>
                <a:gd name="T6" fmla="*/ 153 w 340"/>
                <a:gd name="T7" fmla="*/ 24 h 255"/>
                <a:gd name="T8" fmla="*/ 158 w 340"/>
                <a:gd name="T9" fmla="*/ 0 h 255"/>
                <a:gd name="T10" fmla="*/ 86 w 340"/>
                <a:gd name="T11" fmla="*/ 0 h 255"/>
                <a:gd name="T12" fmla="*/ 86 w 340"/>
                <a:gd name="T13" fmla="*/ 99 h 255"/>
                <a:gd name="T14" fmla="*/ 48 w 340"/>
                <a:gd name="T15" fmla="*/ 80 h 255"/>
                <a:gd name="T16" fmla="*/ 0 w 340"/>
                <a:gd name="T17" fmla="*/ 127 h 255"/>
                <a:gd name="T18" fmla="*/ 48 w 340"/>
                <a:gd name="T19" fmla="*/ 175 h 255"/>
                <a:gd name="T20" fmla="*/ 86 w 340"/>
                <a:gd name="T21" fmla="*/ 155 h 255"/>
                <a:gd name="T22" fmla="*/ 86 w 340"/>
                <a:gd name="T23" fmla="*/ 255 h 255"/>
                <a:gd name="T24" fmla="*/ 340 w 340"/>
                <a:gd name="T25" fmla="*/ 255 h 255"/>
                <a:gd name="T26" fmla="*/ 340 w 340"/>
                <a:gd name="T27" fmla="*/ 0 h 255"/>
                <a:gd name="T28" fmla="*/ 268 w 340"/>
                <a:gd name="T2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0" h="255">
                  <a:moveTo>
                    <a:pt x="268" y="0"/>
                  </a:moveTo>
                  <a:cubicBezTo>
                    <a:pt x="271" y="8"/>
                    <a:pt x="273" y="16"/>
                    <a:pt x="273" y="24"/>
                  </a:cubicBezTo>
                  <a:cubicBezTo>
                    <a:pt x="273" y="57"/>
                    <a:pt x="246" y="84"/>
                    <a:pt x="213" y="84"/>
                  </a:cubicBezTo>
                  <a:cubicBezTo>
                    <a:pt x="180" y="84"/>
                    <a:pt x="153" y="57"/>
                    <a:pt x="153" y="24"/>
                  </a:cubicBezTo>
                  <a:cubicBezTo>
                    <a:pt x="153" y="16"/>
                    <a:pt x="155" y="8"/>
                    <a:pt x="158" y="0"/>
                  </a:cubicBezTo>
                  <a:cubicBezTo>
                    <a:pt x="86" y="0"/>
                    <a:pt x="86" y="0"/>
                    <a:pt x="86" y="0"/>
                  </a:cubicBezTo>
                  <a:cubicBezTo>
                    <a:pt x="86" y="99"/>
                    <a:pt x="86" y="99"/>
                    <a:pt x="86" y="99"/>
                  </a:cubicBezTo>
                  <a:cubicBezTo>
                    <a:pt x="77" y="88"/>
                    <a:pt x="64" y="80"/>
                    <a:pt x="48" y="80"/>
                  </a:cubicBezTo>
                  <a:cubicBezTo>
                    <a:pt x="22" y="80"/>
                    <a:pt x="0" y="101"/>
                    <a:pt x="0" y="127"/>
                  </a:cubicBezTo>
                  <a:cubicBezTo>
                    <a:pt x="0" y="154"/>
                    <a:pt x="22" y="175"/>
                    <a:pt x="48" y="175"/>
                  </a:cubicBezTo>
                  <a:cubicBezTo>
                    <a:pt x="64" y="175"/>
                    <a:pt x="77" y="167"/>
                    <a:pt x="86" y="155"/>
                  </a:cubicBezTo>
                  <a:cubicBezTo>
                    <a:pt x="86" y="255"/>
                    <a:pt x="86" y="255"/>
                    <a:pt x="86" y="255"/>
                  </a:cubicBezTo>
                  <a:cubicBezTo>
                    <a:pt x="340" y="255"/>
                    <a:pt x="340" y="255"/>
                    <a:pt x="340" y="255"/>
                  </a:cubicBezTo>
                  <a:cubicBezTo>
                    <a:pt x="340" y="0"/>
                    <a:pt x="340" y="0"/>
                    <a:pt x="340" y="0"/>
                  </a:cubicBezTo>
                  <a:lnTo>
                    <a:pt x="268" y="0"/>
                  </a:lnTo>
                  <a:close/>
                </a:path>
              </a:pathLst>
            </a:custGeom>
            <a:solidFill>
              <a:srgbClr val="00B4F1"/>
            </a:solidFill>
            <a:ln>
              <a:noFill/>
            </a:ln>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1">
                <a:ln>
                  <a:noFill/>
                </a:ln>
                <a:solidFill>
                  <a:srgbClr val="999999"/>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3" name="手繪多邊形​​(F) 218">
              <a:extLst>
                <a:ext uri="{FF2B5EF4-FFF2-40B4-BE49-F238E27FC236}">
                  <a16:creationId xmlns:a16="http://schemas.microsoft.com/office/drawing/2014/main" id="{9055204F-9DB1-47B1-BBAF-F60F3911EC68}"/>
                </a:ext>
                <a:ext uri="{C183D7F6-B498-43B3-948B-1728B52AA6E4}">
                  <adec:decorative xmlns:adec="http://schemas.microsoft.com/office/drawing/2017/decorative" val="1"/>
                </a:ext>
              </a:extLst>
            </p:cNvPr>
            <p:cNvSpPr>
              <a:spLocks/>
            </p:cNvSpPr>
            <p:nvPr/>
          </p:nvSpPr>
          <p:spPr bwMode="auto">
            <a:xfrm>
              <a:off x="2568576" y="411163"/>
              <a:ext cx="1082675" cy="809625"/>
            </a:xfrm>
            <a:custGeom>
              <a:avLst/>
              <a:gdLst>
                <a:gd name="T0" fmla="*/ 293 w 341"/>
                <a:gd name="T1" fmla="*/ 80 h 255"/>
                <a:gd name="T2" fmla="*/ 254 w 341"/>
                <a:gd name="T3" fmla="*/ 100 h 255"/>
                <a:gd name="T4" fmla="*/ 254 w 341"/>
                <a:gd name="T5" fmla="*/ 0 h 255"/>
                <a:gd name="T6" fmla="*/ 0 w 341"/>
                <a:gd name="T7" fmla="*/ 0 h 255"/>
                <a:gd name="T8" fmla="*/ 0 w 341"/>
                <a:gd name="T9" fmla="*/ 255 h 255"/>
                <a:gd name="T10" fmla="*/ 73 w 341"/>
                <a:gd name="T11" fmla="*/ 255 h 255"/>
                <a:gd name="T12" fmla="*/ 67 w 341"/>
                <a:gd name="T13" fmla="*/ 230 h 255"/>
                <a:gd name="T14" fmla="*/ 127 w 341"/>
                <a:gd name="T15" fmla="*/ 170 h 255"/>
                <a:gd name="T16" fmla="*/ 187 w 341"/>
                <a:gd name="T17" fmla="*/ 230 h 255"/>
                <a:gd name="T18" fmla="*/ 182 w 341"/>
                <a:gd name="T19" fmla="*/ 255 h 255"/>
                <a:gd name="T20" fmla="*/ 254 w 341"/>
                <a:gd name="T21" fmla="*/ 255 h 255"/>
                <a:gd name="T22" fmla="*/ 254 w 341"/>
                <a:gd name="T23" fmla="*/ 155 h 255"/>
                <a:gd name="T24" fmla="*/ 293 w 341"/>
                <a:gd name="T25" fmla="*/ 175 h 255"/>
                <a:gd name="T26" fmla="*/ 341 w 341"/>
                <a:gd name="T27" fmla="*/ 127 h 255"/>
                <a:gd name="T28" fmla="*/ 293 w 341"/>
                <a:gd name="T29" fmla="*/ 8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1" h="255">
                  <a:moveTo>
                    <a:pt x="293" y="80"/>
                  </a:moveTo>
                  <a:cubicBezTo>
                    <a:pt x="277" y="80"/>
                    <a:pt x="263" y="88"/>
                    <a:pt x="254" y="100"/>
                  </a:cubicBezTo>
                  <a:cubicBezTo>
                    <a:pt x="254" y="0"/>
                    <a:pt x="254" y="0"/>
                    <a:pt x="254" y="0"/>
                  </a:cubicBezTo>
                  <a:cubicBezTo>
                    <a:pt x="0" y="0"/>
                    <a:pt x="0" y="0"/>
                    <a:pt x="0" y="0"/>
                  </a:cubicBezTo>
                  <a:cubicBezTo>
                    <a:pt x="0" y="255"/>
                    <a:pt x="0" y="255"/>
                    <a:pt x="0" y="255"/>
                  </a:cubicBezTo>
                  <a:cubicBezTo>
                    <a:pt x="73" y="255"/>
                    <a:pt x="73" y="255"/>
                    <a:pt x="73" y="255"/>
                  </a:cubicBezTo>
                  <a:cubicBezTo>
                    <a:pt x="69" y="247"/>
                    <a:pt x="67" y="239"/>
                    <a:pt x="67" y="230"/>
                  </a:cubicBezTo>
                  <a:cubicBezTo>
                    <a:pt x="67" y="197"/>
                    <a:pt x="94" y="170"/>
                    <a:pt x="127" y="170"/>
                  </a:cubicBezTo>
                  <a:cubicBezTo>
                    <a:pt x="160" y="170"/>
                    <a:pt x="187" y="197"/>
                    <a:pt x="187" y="230"/>
                  </a:cubicBezTo>
                  <a:cubicBezTo>
                    <a:pt x="187" y="239"/>
                    <a:pt x="185" y="247"/>
                    <a:pt x="182" y="255"/>
                  </a:cubicBezTo>
                  <a:cubicBezTo>
                    <a:pt x="254" y="255"/>
                    <a:pt x="254" y="255"/>
                    <a:pt x="254" y="255"/>
                  </a:cubicBezTo>
                  <a:cubicBezTo>
                    <a:pt x="254" y="155"/>
                    <a:pt x="254" y="155"/>
                    <a:pt x="254" y="155"/>
                  </a:cubicBezTo>
                  <a:cubicBezTo>
                    <a:pt x="263" y="167"/>
                    <a:pt x="277" y="175"/>
                    <a:pt x="293" y="175"/>
                  </a:cubicBezTo>
                  <a:cubicBezTo>
                    <a:pt x="319" y="175"/>
                    <a:pt x="341" y="154"/>
                    <a:pt x="341" y="127"/>
                  </a:cubicBezTo>
                  <a:cubicBezTo>
                    <a:pt x="341" y="101"/>
                    <a:pt x="319" y="80"/>
                    <a:pt x="293" y="80"/>
                  </a:cubicBezTo>
                  <a:close/>
                </a:path>
              </a:pathLst>
            </a:custGeom>
            <a:solidFill>
              <a:srgbClr val="F8682C"/>
            </a:solidFill>
            <a:ln>
              <a:noFill/>
            </a:ln>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1">
                <a:ln>
                  <a:noFill/>
                </a:ln>
                <a:solidFill>
                  <a:srgbClr val="999999"/>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4" name="手繪多邊形 219">
              <a:extLst>
                <a:ext uri="{FF2B5EF4-FFF2-40B4-BE49-F238E27FC236}">
                  <a16:creationId xmlns:a16="http://schemas.microsoft.com/office/drawing/2014/main" id="{9034DBEA-5572-43CD-8D7D-46687405349B}"/>
                </a:ext>
                <a:ext uri="{C183D7F6-B498-43B3-948B-1728B52AA6E4}">
                  <adec:decorative xmlns:adec="http://schemas.microsoft.com/office/drawing/2017/decorative" val="1"/>
                </a:ext>
              </a:extLst>
            </p:cNvPr>
            <p:cNvSpPr>
              <a:spLocks/>
            </p:cNvSpPr>
            <p:nvPr/>
          </p:nvSpPr>
          <p:spPr bwMode="auto">
            <a:xfrm>
              <a:off x="3422651" y="411163"/>
              <a:ext cx="806450" cy="1081088"/>
            </a:xfrm>
            <a:custGeom>
              <a:avLst/>
              <a:gdLst>
                <a:gd name="T0" fmla="*/ 254 w 254"/>
                <a:gd name="T1" fmla="*/ 0 h 341"/>
                <a:gd name="T2" fmla="*/ 0 w 254"/>
                <a:gd name="T3" fmla="*/ 0 h 341"/>
                <a:gd name="T4" fmla="*/ 0 w 254"/>
                <a:gd name="T5" fmla="*/ 73 h 341"/>
                <a:gd name="T6" fmla="*/ 24 w 254"/>
                <a:gd name="T7" fmla="*/ 68 h 341"/>
                <a:gd name="T8" fmla="*/ 84 w 254"/>
                <a:gd name="T9" fmla="*/ 127 h 341"/>
                <a:gd name="T10" fmla="*/ 24 w 254"/>
                <a:gd name="T11" fmla="*/ 187 h 341"/>
                <a:gd name="T12" fmla="*/ 0 w 254"/>
                <a:gd name="T13" fmla="*/ 182 h 341"/>
                <a:gd name="T14" fmla="*/ 0 w 254"/>
                <a:gd name="T15" fmla="*/ 255 h 341"/>
                <a:gd name="T16" fmla="*/ 100 w 254"/>
                <a:gd name="T17" fmla="*/ 255 h 341"/>
                <a:gd name="T18" fmla="*/ 80 w 254"/>
                <a:gd name="T19" fmla="*/ 293 h 341"/>
                <a:gd name="T20" fmla="*/ 127 w 254"/>
                <a:gd name="T21" fmla="*/ 341 h 341"/>
                <a:gd name="T22" fmla="*/ 175 w 254"/>
                <a:gd name="T23" fmla="*/ 293 h 341"/>
                <a:gd name="T24" fmla="*/ 155 w 254"/>
                <a:gd name="T25" fmla="*/ 255 h 341"/>
                <a:gd name="T26" fmla="*/ 254 w 254"/>
                <a:gd name="T27" fmla="*/ 255 h 341"/>
                <a:gd name="T28" fmla="*/ 254 w 254"/>
                <a:gd name="T29"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54" y="0"/>
                  </a:moveTo>
                  <a:cubicBezTo>
                    <a:pt x="0" y="0"/>
                    <a:pt x="0" y="0"/>
                    <a:pt x="0" y="0"/>
                  </a:cubicBezTo>
                  <a:cubicBezTo>
                    <a:pt x="0" y="73"/>
                    <a:pt x="0" y="73"/>
                    <a:pt x="0" y="73"/>
                  </a:cubicBezTo>
                  <a:cubicBezTo>
                    <a:pt x="7" y="69"/>
                    <a:pt x="16" y="68"/>
                    <a:pt x="24" y="68"/>
                  </a:cubicBezTo>
                  <a:cubicBezTo>
                    <a:pt x="57" y="68"/>
                    <a:pt x="84" y="94"/>
                    <a:pt x="84" y="127"/>
                  </a:cubicBezTo>
                  <a:cubicBezTo>
                    <a:pt x="84" y="161"/>
                    <a:pt x="57" y="187"/>
                    <a:pt x="24" y="187"/>
                  </a:cubicBezTo>
                  <a:cubicBezTo>
                    <a:pt x="16" y="187"/>
                    <a:pt x="7" y="186"/>
                    <a:pt x="0" y="182"/>
                  </a:cubicBezTo>
                  <a:cubicBezTo>
                    <a:pt x="0" y="255"/>
                    <a:pt x="0" y="255"/>
                    <a:pt x="0" y="255"/>
                  </a:cubicBezTo>
                  <a:cubicBezTo>
                    <a:pt x="100" y="255"/>
                    <a:pt x="100" y="255"/>
                    <a:pt x="100" y="255"/>
                  </a:cubicBezTo>
                  <a:cubicBezTo>
                    <a:pt x="88" y="263"/>
                    <a:pt x="80" y="277"/>
                    <a:pt x="80" y="293"/>
                  </a:cubicBezTo>
                  <a:cubicBezTo>
                    <a:pt x="80" y="320"/>
                    <a:pt x="101" y="341"/>
                    <a:pt x="127" y="341"/>
                  </a:cubicBezTo>
                  <a:cubicBezTo>
                    <a:pt x="153" y="341"/>
                    <a:pt x="175" y="320"/>
                    <a:pt x="175" y="293"/>
                  </a:cubicBezTo>
                  <a:cubicBezTo>
                    <a:pt x="175" y="277"/>
                    <a:pt x="167" y="263"/>
                    <a:pt x="155" y="255"/>
                  </a:cubicBezTo>
                  <a:cubicBezTo>
                    <a:pt x="254" y="255"/>
                    <a:pt x="254" y="255"/>
                    <a:pt x="254" y="255"/>
                  </a:cubicBezTo>
                  <a:lnTo>
                    <a:pt x="254" y="0"/>
                  </a:lnTo>
                  <a:close/>
                </a:path>
              </a:pathLst>
            </a:custGeom>
            <a:solidFill>
              <a:srgbClr val="FFC300"/>
            </a:solidFill>
            <a:ln>
              <a:noFill/>
            </a:ln>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1">
                <a:ln>
                  <a:noFill/>
                </a:ln>
                <a:solidFill>
                  <a:srgbClr val="999999"/>
                </a:solidFill>
                <a:effectLst/>
                <a:uLnTx/>
                <a:uFillTx/>
                <a:latin typeface="Microsoft JhengHei UI" panose="020B0604030504040204" pitchFamily="34" charset="-120"/>
                <a:ea typeface="Microsoft JhengHei UI" panose="020B0604030504040204" pitchFamily="34" charset="-120"/>
                <a:cs typeface="+mn-cs"/>
              </a:endParaRPr>
            </a:p>
          </p:txBody>
        </p:sp>
        <p:sp>
          <p:nvSpPr>
            <p:cNvPr id="15" name="手繪多邊形​​(F) 220">
              <a:extLst>
                <a:ext uri="{FF2B5EF4-FFF2-40B4-BE49-F238E27FC236}">
                  <a16:creationId xmlns:a16="http://schemas.microsoft.com/office/drawing/2014/main" id="{79979D36-2D33-4F9C-B4F5-9A7D8FEFD255}"/>
                </a:ext>
                <a:ext uri="{C183D7F6-B498-43B3-948B-1728B52AA6E4}">
                  <adec:decorative xmlns:adec="http://schemas.microsoft.com/office/drawing/2017/decorative" val="1"/>
                </a:ext>
              </a:extLst>
            </p:cNvPr>
            <p:cNvSpPr>
              <a:spLocks/>
            </p:cNvSpPr>
            <p:nvPr/>
          </p:nvSpPr>
          <p:spPr bwMode="auto">
            <a:xfrm>
              <a:off x="2568576" y="992188"/>
              <a:ext cx="806450" cy="1081088"/>
            </a:xfrm>
            <a:custGeom>
              <a:avLst/>
              <a:gdLst>
                <a:gd name="T0" fmla="*/ 231 w 254"/>
                <a:gd name="T1" fmla="*/ 154 h 341"/>
                <a:gd name="T2" fmla="*/ 254 w 254"/>
                <a:gd name="T3" fmla="*/ 158 h 341"/>
                <a:gd name="T4" fmla="*/ 254 w 254"/>
                <a:gd name="T5" fmla="*/ 86 h 341"/>
                <a:gd name="T6" fmla="*/ 154 w 254"/>
                <a:gd name="T7" fmla="*/ 86 h 341"/>
                <a:gd name="T8" fmla="*/ 175 w 254"/>
                <a:gd name="T9" fmla="*/ 47 h 341"/>
                <a:gd name="T10" fmla="*/ 127 w 254"/>
                <a:gd name="T11" fmla="*/ 0 h 341"/>
                <a:gd name="T12" fmla="*/ 80 w 254"/>
                <a:gd name="T13" fmla="*/ 47 h 341"/>
                <a:gd name="T14" fmla="*/ 100 w 254"/>
                <a:gd name="T15" fmla="*/ 86 h 341"/>
                <a:gd name="T16" fmla="*/ 0 w 254"/>
                <a:gd name="T17" fmla="*/ 86 h 341"/>
                <a:gd name="T18" fmla="*/ 0 w 254"/>
                <a:gd name="T19" fmla="*/ 341 h 341"/>
                <a:gd name="T20" fmla="*/ 254 w 254"/>
                <a:gd name="T21" fmla="*/ 341 h 341"/>
                <a:gd name="T22" fmla="*/ 254 w 254"/>
                <a:gd name="T23" fmla="*/ 268 h 341"/>
                <a:gd name="T24" fmla="*/ 231 w 254"/>
                <a:gd name="T25" fmla="*/ 273 h 341"/>
                <a:gd name="T26" fmla="*/ 171 w 254"/>
                <a:gd name="T27" fmla="*/ 213 h 341"/>
                <a:gd name="T28" fmla="*/ 231 w 254"/>
                <a:gd name="T29" fmla="*/ 154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341">
                  <a:moveTo>
                    <a:pt x="231" y="154"/>
                  </a:moveTo>
                  <a:cubicBezTo>
                    <a:pt x="239" y="154"/>
                    <a:pt x="247" y="155"/>
                    <a:pt x="254" y="158"/>
                  </a:cubicBezTo>
                  <a:cubicBezTo>
                    <a:pt x="254" y="86"/>
                    <a:pt x="254" y="86"/>
                    <a:pt x="254" y="86"/>
                  </a:cubicBezTo>
                  <a:cubicBezTo>
                    <a:pt x="154" y="86"/>
                    <a:pt x="154" y="86"/>
                    <a:pt x="154" y="86"/>
                  </a:cubicBezTo>
                  <a:cubicBezTo>
                    <a:pt x="167" y="78"/>
                    <a:pt x="175" y="63"/>
                    <a:pt x="175" y="47"/>
                  </a:cubicBezTo>
                  <a:cubicBezTo>
                    <a:pt x="175" y="21"/>
                    <a:pt x="153" y="0"/>
                    <a:pt x="127" y="0"/>
                  </a:cubicBezTo>
                  <a:cubicBezTo>
                    <a:pt x="101" y="0"/>
                    <a:pt x="80" y="21"/>
                    <a:pt x="80" y="47"/>
                  </a:cubicBezTo>
                  <a:cubicBezTo>
                    <a:pt x="80" y="63"/>
                    <a:pt x="88" y="78"/>
                    <a:pt x="100" y="86"/>
                  </a:cubicBezTo>
                  <a:cubicBezTo>
                    <a:pt x="0" y="86"/>
                    <a:pt x="0" y="86"/>
                    <a:pt x="0" y="86"/>
                  </a:cubicBezTo>
                  <a:cubicBezTo>
                    <a:pt x="0" y="341"/>
                    <a:pt x="0" y="341"/>
                    <a:pt x="0" y="341"/>
                  </a:cubicBezTo>
                  <a:cubicBezTo>
                    <a:pt x="254" y="341"/>
                    <a:pt x="254" y="341"/>
                    <a:pt x="254" y="341"/>
                  </a:cubicBezTo>
                  <a:cubicBezTo>
                    <a:pt x="254" y="268"/>
                    <a:pt x="254" y="268"/>
                    <a:pt x="254" y="268"/>
                  </a:cubicBezTo>
                  <a:cubicBezTo>
                    <a:pt x="247" y="272"/>
                    <a:pt x="239" y="273"/>
                    <a:pt x="231" y="273"/>
                  </a:cubicBezTo>
                  <a:cubicBezTo>
                    <a:pt x="198" y="273"/>
                    <a:pt x="171" y="246"/>
                    <a:pt x="171" y="213"/>
                  </a:cubicBezTo>
                  <a:cubicBezTo>
                    <a:pt x="171" y="180"/>
                    <a:pt x="198" y="154"/>
                    <a:pt x="231" y="154"/>
                  </a:cubicBezTo>
                  <a:close/>
                </a:path>
              </a:pathLst>
            </a:custGeom>
            <a:solidFill>
              <a:srgbClr val="91C300"/>
            </a:solidFill>
            <a:ln>
              <a:noFill/>
            </a:ln>
          </p:spPr>
          <p:txBody>
            <a:bodyPr vert="horz" wrap="square" lIns="91440" tIns="45720" rIns="91440" bIns="45720" numCol="1" rtlCol="0"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1">
                <a:ln>
                  <a:noFill/>
                </a:ln>
                <a:solidFill>
                  <a:srgbClr val="999999"/>
                </a:solidFill>
                <a:effectLst/>
                <a:uLnTx/>
                <a:uFillTx/>
                <a:latin typeface="Microsoft JhengHei UI" panose="020B0604030504040204" pitchFamily="34" charset="-120"/>
                <a:ea typeface="Microsoft JhengHei UI" panose="020B0604030504040204" pitchFamily="34" charset="-120"/>
                <a:cs typeface="+mn-cs"/>
              </a:endParaRPr>
            </a:p>
          </p:txBody>
        </p:sp>
      </p:grpSp>
      <p:sp>
        <p:nvSpPr>
          <p:cNvPr id="16" name="文字方塊 15">
            <a:extLst>
              <a:ext uri="{FF2B5EF4-FFF2-40B4-BE49-F238E27FC236}">
                <a16:creationId xmlns:a16="http://schemas.microsoft.com/office/drawing/2014/main" id="{98ABA41D-8ACF-46FD-8947-A9B209CEEF38}"/>
              </a:ext>
            </a:extLst>
          </p:cNvPr>
          <p:cNvSpPr txBox="1"/>
          <p:nvPr/>
        </p:nvSpPr>
        <p:spPr>
          <a:xfrm>
            <a:off x="3140815" y="2240832"/>
            <a:ext cx="261437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書面告誡</a:t>
            </a:r>
          </a:p>
        </p:txBody>
      </p:sp>
      <p:sp>
        <p:nvSpPr>
          <p:cNvPr id="17" name="文字方塊 16">
            <a:extLst>
              <a:ext uri="{FF2B5EF4-FFF2-40B4-BE49-F238E27FC236}">
                <a16:creationId xmlns:a16="http://schemas.microsoft.com/office/drawing/2014/main" id="{1B52D7B3-3DC1-4862-BFBB-91CB2568DA78}"/>
              </a:ext>
            </a:extLst>
          </p:cNvPr>
          <p:cNvSpPr txBox="1"/>
          <p:nvPr/>
        </p:nvSpPr>
        <p:spPr>
          <a:xfrm>
            <a:off x="7624134" y="2158327"/>
            <a:ext cx="190086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跟騷</a:t>
            </a:r>
            <a:endParaRPr kumimoji="0" lang="en-US" altLang="zh-TW"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保護令</a:t>
            </a:r>
          </a:p>
        </p:txBody>
      </p:sp>
      <p:sp>
        <p:nvSpPr>
          <p:cNvPr id="18" name="文字方塊 17">
            <a:extLst>
              <a:ext uri="{FF2B5EF4-FFF2-40B4-BE49-F238E27FC236}">
                <a16:creationId xmlns:a16="http://schemas.microsoft.com/office/drawing/2014/main" id="{7028E986-6670-4435-97CC-2B44F0964452}"/>
              </a:ext>
            </a:extLst>
          </p:cNvPr>
          <p:cNvSpPr txBox="1"/>
          <p:nvPr/>
        </p:nvSpPr>
        <p:spPr>
          <a:xfrm>
            <a:off x="2842434" y="4599775"/>
            <a:ext cx="1900866"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預防性</a:t>
            </a:r>
            <a:endParaRPr kumimoji="0" lang="en-US" altLang="zh-TW"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羈押</a:t>
            </a:r>
          </a:p>
        </p:txBody>
      </p:sp>
      <p:sp>
        <p:nvSpPr>
          <p:cNvPr id="19" name="文字方塊 18">
            <a:extLst>
              <a:ext uri="{FF2B5EF4-FFF2-40B4-BE49-F238E27FC236}">
                <a16:creationId xmlns:a16="http://schemas.microsoft.com/office/drawing/2014/main" id="{8D89471B-6AFB-4048-8C0E-E2A42A6F58DF}"/>
              </a:ext>
            </a:extLst>
          </p:cNvPr>
          <p:cNvSpPr txBox="1"/>
          <p:nvPr/>
        </p:nvSpPr>
        <p:spPr>
          <a:xfrm>
            <a:off x="6886222" y="4912607"/>
            <a:ext cx="23368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採取適當</a:t>
            </a:r>
            <a:endParaRPr kumimoji="0" lang="en-US" altLang="zh-TW"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保護措施</a:t>
            </a:r>
          </a:p>
        </p:txBody>
      </p:sp>
    </p:spTree>
    <p:extLst>
      <p:ext uri="{BB962C8B-B14F-4D97-AF65-F5344CB8AC3E}">
        <p14:creationId xmlns:p14="http://schemas.microsoft.com/office/powerpoint/2010/main" val="33924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69918" y="3022324"/>
            <a:ext cx="8303396" cy="2031625"/>
          </a:xfrm>
        </p:spPr>
        <p:txBody>
          <a:bodyPr/>
          <a:lstStyle/>
          <a:p>
            <a:pPr algn="l"/>
            <a:r>
              <a:rPr lang="zh-TW" altLang="en-US" sz="5867" dirty="0">
                <a:solidFill>
                  <a:schemeClr val="tx2"/>
                </a:solidFill>
                <a:latin typeface="微軟正黑體" panose="020B0604030504040204" pitchFamily="34" charset="-120"/>
                <a:ea typeface="微軟正黑體" panose="020B0604030504040204" pitchFamily="34" charset="-120"/>
              </a:rPr>
              <a:t>疑似發生婦幼被害案件，</a:t>
            </a:r>
            <a:br>
              <a:rPr lang="en-US" altLang="zh-TW" sz="5867" dirty="0">
                <a:solidFill>
                  <a:schemeClr val="tx2"/>
                </a:solidFill>
                <a:latin typeface="微軟正黑體" panose="020B0604030504040204" pitchFamily="34" charset="-120"/>
                <a:ea typeface="微軟正黑體" panose="020B0604030504040204" pitchFamily="34" charset="-120"/>
              </a:rPr>
            </a:br>
            <a:r>
              <a:rPr lang="zh-TW" altLang="en-US" sz="5867" dirty="0">
                <a:solidFill>
                  <a:schemeClr val="tx2"/>
                </a:solidFill>
                <a:latin typeface="微軟正黑體" panose="020B0604030504040204" pitchFamily="34" charset="-120"/>
                <a:ea typeface="微軟正黑體" panose="020B0604030504040204" pitchFamily="34" charset="-120"/>
              </a:rPr>
              <a:t>怎麼辦？</a:t>
            </a:r>
          </a:p>
        </p:txBody>
      </p:sp>
      <p:sp>
        <p:nvSpPr>
          <p:cNvPr id="3" name="矩形 2"/>
          <p:cNvSpPr/>
          <p:nvPr/>
        </p:nvSpPr>
        <p:spPr>
          <a:xfrm>
            <a:off x="-315271" y="1"/>
            <a:ext cx="4627387" cy="4144661"/>
          </a:xfrm>
          <a:prstGeom prst="rect">
            <a:avLst/>
          </a:prstGeom>
          <a:noFill/>
        </p:spPr>
        <p:txBody>
          <a:bodyPr wrap="square" lIns="121920" tIns="60960" rIns="121920" bIns="60960">
            <a:spAutoFit/>
          </a:bodyPr>
          <a:lstStyle/>
          <a:p>
            <a:pPr algn="ctr"/>
            <a:r>
              <a:rPr lang="zh-TW" altLang="en-US" sz="26133"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Ｑ</a:t>
            </a:r>
          </a:p>
        </p:txBody>
      </p:sp>
      <p:sp>
        <p:nvSpPr>
          <p:cNvPr id="4" name="投影片編號版面配置區 3">
            <a:extLst>
              <a:ext uri="{FF2B5EF4-FFF2-40B4-BE49-F238E27FC236}">
                <a16:creationId xmlns:a16="http://schemas.microsoft.com/office/drawing/2014/main" id="{D6935CAC-EC79-417C-9829-414F11AE5A5D}"/>
              </a:ext>
            </a:extLst>
          </p:cNvPr>
          <p:cNvSpPr>
            <a:spLocks noGrp="1"/>
          </p:cNvSpPr>
          <p:nvPr>
            <p:ph type="sldNum" idx="12"/>
          </p:nvPr>
        </p:nvSpPr>
        <p:spPr/>
        <p:txBody>
          <a:bodyPr/>
          <a:lstStyle/>
          <a:p>
            <a:pPr algn="l"/>
            <a:fld id="{00000000-1234-1234-1234-123412341234}" type="slidenum">
              <a:rPr lang="en" smtClean="0"/>
              <a:pPr algn="l"/>
              <a:t>19</a:t>
            </a:fld>
            <a:endParaRPr lang="en"/>
          </a:p>
        </p:txBody>
      </p:sp>
    </p:spTree>
    <p:extLst>
      <p:ext uri="{BB962C8B-B14F-4D97-AF65-F5344CB8AC3E}">
        <p14:creationId xmlns:p14="http://schemas.microsoft.com/office/powerpoint/2010/main" val="3161536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a:extLst>
              <a:ext uri="{FF2B5EF4-FFF2-40B4-BE49-F238E27FC236}">
                <a16:creationId xmlns:a16="http://schemas.microsoft.com/office/drawing/2014/main" id="{A2EF75C0-98B7-4CBE-B589-C12313122B9A}"/>
              </a:ext>
            </a:extLst>
          </p:cNvPr>
          <p:cNvGrpSpPr/>
          <p:nvPr/>
        </p:nvGrpSpPr>
        <p:grpSpPr>
          <a:xfrm>
            <a:off x="8329026" y="3232228"/>
            <a:ext cx="3600000" cy="720000"/>
            <a:chOff x="7350692" y="3208335"/>
            <a:chExt cx="3600000" cy="720000"/>
          </a:xfrm>
        </p:grpSpPr>
        <p:sp>
          <p:nvSpPr>
            <p:cNvPr id="5" name="圓角矩形 87">
              <a:extLst>
                <a:ext uri="{FF2B5EF4-FFF2-40B4-BE49-F238E27FC236}">
                  <a16:creationId xmlns:a16="http://schemas.microsoft.com/office/drawing/2014/main" id="{CAA29B53-8073-497B-A166-875BBCE4000D}"/>
                </a:ext>
              </a:extLst>
            </p:cNvPr>
            <p:cNvSpPr/>
            <p:nvPr/>
          </p:nvSpPr>
          <p:spPr>
            <a:xfrm>
              <a:off x="7350692" y="3208335"/>
              <a:ext cx="3600000" cy="720000"/>
            </a:xfrm>
            <a:prstGeom prst="roundRect">
              <a:avLst/>
            </a:prstGeom>
            <a:solidFill>
              <a:srgbClr val="AAC5CE"/>
            </a:solidFill>
            <a:ln>
              <a:solidFill>
                <a:srgbClr val="AAC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6" name="文本框 11">
              <a:extLst>
                <a:ext uri="{FF2B5EF4-FFF2-40B4-BE49-F238E27FC236}">
                  <a16:creationId xmlns:a16="http://schemas.microsoft.com/office/drawing/2014/main" id="{E3DD6E92-4C65-4885-9482-EC48A8E89B03}"/>
                </a:ext>
              </a:extLst>
            </p:cNvPr>
            <p:cNvSpPr txBox="1">
              <a:spLocks noChangeArrowheads="1"/>
            </p:cNvSpPr>
            <p:nvPr/>
          </p:nvSpPr>
          <p:spPr bwMode="auto">
            <a:xfrm>
              <a:off x="8511646" y="3273456"/>
              <a:ext cx="22625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審理不公開</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7" name="文本框 44">
              <a:extLst>
                <a:ext uri="{FF2B5EF4-FFF2-40B4-BE49-F238E27FC236}">
                  <a16:creationId xmlns:a16="http://schemas.microsoft.com/office/drawing/2014/main" id="{4BD6428C-3A83-402B-AB5C-8DC916633643}"/>
                </a:ext>
              </a:extLst>
            </p:cNvPr>
            <p:cNvSpPr txBox="1">
              <a:spLocks noChangeArrowheads="1"/>
            </p:cNvSpPr>
            <p:nvPr/>
          </p:nvSpPr>
          <p:spPr bwMode="auto">
            <a:xfrm>
              <a:off x="7495603" y="3275947"/>
              <a:ext cx="1008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20</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8" name="群組 7">
            <a:extLst>
              <a:ext uri="{FF2B5EF4-FFF2-40B4-BE49-F238E27FC236}">
                <a16:creationId xmlns:a16="http://schemas.microsoft.com/office/drawing/2014/main" id="{3F914B18-AE90-4B17-BD22-EA68E3135B7C}"/>
              </a:ext>
            </a:extLst>
          </p:cNvPr>
          <p:cNvGrpSpPr/>
          <p:nvPr/>
        </p:nvGrpSpPr>
        <p:grpSpPr>
          <a:xfrm>
            <a:off x="4489205" y="5077782"/>
            <a:ext cx="3600000" cy="1260000"/>
            <a:chOff x="3554735" y="5062389"/>
            <a:chExt cx="3600000" cy="1260000"/>
          </a:xfrm>
        </p:grpSpPr>
        <p:sp>
          <p:nvSpPr>
            <p:cNvPr id="9" name="圓角矩形 76">
              <a:extLst>
                <a:ext uri="{FF2B5EF4-FFF2-40B4-BE49-F238E27FC236}">
                  <a16:creationId xmlns:a16="http://schemas.microsoft.com/office/drawing/2014/main" id="{E169761A-A12B-43CC-98E2-31332E97CCFF}"/>
                </a:ext>
              </a:extLst>
            </p:cNvPr>
            <p:cNvSpPr/>
            <p:nvPr/>
          </p:nvSpPr>
          <p:spPr>
            <a:xfrm>
              <a:off x="3554735" y="5062389"/>
              <a:ext cx="3600000" cy="1260000"/>
            </a:xfrm>
            <a:prstGeom prst="roundRect">
              <a:avLst/>
            </a:prstGeom>
            <a:solidFill>
              <a:srgbClr val="AAC5CE"/>
            </a:solidFill>
            <a:ln>
              <a:solidFill>
                <a:srgbClr val="AAC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0" name="文本框 44">
              <a:extLst>
                <a:ext uri="{FF2B5EF4-FFF2-40B4-BE49-F238E27FC236}">
                  <a16:creationId xmlns:a16="http://schemas.microsoft.com/office/drawing/2014/main" id="{581C5B02-65D9-4520-87C9-0C24A393BD48}"/>
                </a:ext>
              </a:extLst>
            </p:cNvPr>
            <p:cNvSpPr txBox="1">
              <a:spLocks noChangeArrowheads="1"/>
            </p:cNvSpPr>
            <p:nvPr/>
          </p:nvSpPr>
          <p:spPr bwMode="auto">
            <a:xfrm>
              <a:off x="3742989" y="5062389"/>
              <a:ext cx="7887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5</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11" name="文本框 11">
              <a:extLst>
                <a:ext uri="{FF2B5EF4-FFF2-40B4-BE49-F238E27FC236}">
                  <a16:creationId xmlns:a16="http://schemas.microsoft.com/office/drawing/2014/main" id="{A65B0261-587C-4CED-9647-329ED13B5B75}"/>
                </a:ext>
              </a:extLst>
            </p:cNvPr>
            <p:cNvSpPr txBox="1">
              <a:spLocks noChangeArrowheads="1"/>
            </p:cNvSpPr>
            <p:nvPr/>
          </p:nvSpPr>
          <p:spPr bwMode="auto">
            <a:xfrm>
              <a:off x="4611705" y="5400001"/>
              <a:ext cx="23397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保護令制度</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12" name="文本框 44">
              <a:extLst>
                <a:ext uri="{FF2B5EF4-FFF2-40B4-BE49-F238E27FC236}">
                  <a16:creationId xmlns:a16="http://schemas.microsoft.com/office/drawing/2014/main" id="{27671203-CA5B-48A0-8C71-6BB577D7B4A6}"/>
                </a:ext>
              </a:extLst>
            </p:cNvPr>
            <p:cNvSpPr txBox="1">
              <a:spLocks noChangeArrowheads="1"/>
            </p:cNvSpPr>
            <p:nvPr/>
          </p:nvSpPr>
          <p:spPr bwMode="auto">
            <a:xfrm>
              <a:off x="3742989" y="5729114"/>
              <a:ext cx="86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17</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13" name="文本框 44">
              <a:extLst>
                <a:ext uri="{FF2B5EF4-FFF2-40B4-BE49-F238E27FC236}">
                  <a16:creationId xmlns:a16="http://schemas.microsoft.com/office/drawing/2014/main" id="{D6D003EA-A578-406C-B83A-417B933C49F3}"/>
                </a:ext>
              </a:extLst>
            </p:cNvPr>
            <p:cNvSpPr txBox="1">
              <a:spLocks noChangeArrowheads="1"/>
            </p:cNvSpPr>
            <p:nvPr/>
          </p:nvSpPr>
          <p:spPr bwMode="auto">
            <a:xfrm>
              <a:off x="3789686" y="5570076"/>
              <a:ext cx="677108" cy="29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14" name="群組 13">
            <a:extLst>
              <a:ext uri="{FF2B5EF4-FFF2-40B4-BE49-F238E27FC236}">
                <a16:creationId xmlns:a16="http://schemas.microsoft.com/office/drawing/2014/main" id="{9FF01DC5-448F-42EC-B98E-1E6C85F948FB}"/>
              </a:ext>
            </a:extLst>
          </p:cNvPr>
          <p:cNvGrpSpPr/>
          <p:nvPr/>
        </p:nvGrpSpPr>
        <p:grpSpPr>
          <a:xfrm>
            <a:off x="4489205" y="2706930"/>
            <a:ext cx="3600000" cy="720000"/>
            <a:chOff x="3554735" y="2691537"/>
            <a:chExt cx="3600000" cy="720000"/>
          </a:xfrm>
        </p:grpSpPr>
        <p:sp>
          <p:nvSpPr>
            <p:cNvPr id="15" name="圓角矩形 75">
              <a:extLst>
                <a:ext uri="{FF2B5EF4-FFF2-40B4-BE49-F238E27FC236}">
                  <a16:creationId xmlns:a16="http://schemas.microsoft.com/office/drawing/2014/main" id="{677D688D-8712-4B45-BA7E-70D2A18CAA40}"/>
                </a:ext>
              </a:extLst>
            </p:cNvPr>
            <p:cNvSpPr/>
            <p:nvPr/>
          </p:nvSpPr>
          <p:spPr>
            <a:xfrm>
              <a:off x="3554735" y="2691537"/>
              <a:ext cx="3600000" cy="720000"/>
            </a:xfrm>
            <a:prstGeom prst="roundRect">
              <a:avLst/>
            </a:prstGeom>
            <a:solidFill>
              <a:srgbClr val="AAC5CE"/>
            </a:solidFill>
            <a:ln>
              <a:solidFill>
                <a:srgbClr val="AAC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16" name="文本框 44">
              <a:extLst>
                <a:ext uri="{FF2B5EF4-FFF2-40B4-BE49-F238E27FC236}">
                  <a16:creationId xmlns:a16="http://schemas.microsoft.com/office/drawing/2014/main" id="{83C650CE-99CD-42EA-B9A9-C4527E9C21F8}"/>
                </a:ext>
              </a:extLst>
            </p:cNvPr>
            <p:cNvSpPr txBox="1">
              <a:spLocks noChangeArrowheads="1"/>
            </p:cNvSpPr>
            <p:nvPr/>
          </p:nvSpPr>
          <p:spPr bwMode="auto">
            <a:xfrm>
              <a:off x="3742989" y="2768939"/>
              <a:ext cx="1008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2</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17" name="文本框 11">
              <a:extLst>
                <a:ext uri="{FF2B5EF4-FFF2-40B4-BE49-F238E27FC236}">
                  <a16:creationId xmlns:a16="http://schemas.microsoft.com/office/drawing/2014/main" id="{31D26F22-BDF3-479A-82F9-586B725D8BCF}"/>
                </a:ext>
              </a:extLst>
            </p:cNvPr>
            <p:cNvSpPr txBox="1">
              <a:spLocks noChangeArrowheads="1"/>
            </p:cNvSpPr>
            <p:nvPr/>
          </p:nvSpPr>
          <p:spPr bwMode="auto">
            <a:xfrm>
              <a:off x="4611705" y="2759149"/>
              <a:ext cx="1863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機關權責</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18" name="群組 17">
            <a:extLst>
              <a:ext uri="{FF2B5EF4-FFF2-40B4-BE49-F238E27FC236}">
                <a16:creationId xmlns:a16="http://schemas.microsoft.com/office/drawing/2014/main" id="{77EA0E09-215A-4930-9BC1-A4442FA996C4}"/>
              </a:ext>
            </a:extLst>
          </p:cNvPr>
          <p:cNvGrpSpPr/>
          <p:nvPr/>
        </p:nvGrpSpPr>
        <p:grpSpPr>
          <a:xfrm>
            <a:off x="4489205" y="4287498"/>
            <a:ext cx="3600000" cy="720000"/>
            <a:chOff x="3554735" y="4272105"/>
            <a:chExt cx="3600000" cy="720000"/>
          </a:xfrm>
        </p:grpSpPr>
        <p:sp>
          <p:nvSpPr>
            <p:cNvPr id="19" name="圓角矩形 80">
              <a:extLst>
                <a:ext uri="{FF2B5EF4-FFF2-40B4-BE49-F238E27FC236}">
                  <a16:creationId xmlns:a16="http://schemas.microsoft.com/office/drawing/2014/main" id="{F491C71B-1DA0-439B-B15D-874BF1A2BF37}"/>
                </a:ext>
              </a:extLst>
            </p:cNvPr>
            <p:cNvSpPr/>
            <p:nvPr/>
          </p:nvSpPr>
          <p:spPr>
            <a:xfrm>
              <a:off x="3554735" y="4272105"/>
              <a:ext cx="3600000" cy="720000"/>
            </a:xfrm>
            <a:prstGeom prst="roundRect">
              <a:avLst/>
            </a:prstGeom>
            <a:solidFill>
              <a:srgbClr val="AAC5CE"/>
            </a:solidFill>
            <a:ln>
              <a:solidFill>
                <a:srgbClr val="AAC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20" name="文本框 44">
              <a:extLst>
                <a:ext uri="{FF2B5EF4-FFF2-40B4-BE49-F238E27FC236}">
                  <a16:creationId xmlns:a16="http://schemas.microsoft.com/office/drawing/2014/main" id="{F6C053E2-994D-4EBA-B1F9-68AC8668A99D}"/>
                </a:ext>
              </a:extLst>
            </p:cNvPr>
            <p:cNvSpPr txBox="1">
              <a:spLocks noChangeArrowheads="1"/>
            </p:cNvSpPr>
            <p:nvPr/>
          </p:nvSpPr>
          <p:spPr bwMode="auto">
            <a:xfrm>
              <a:off x="3735005" y="4343673"/>
              <a:ext cx="1008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4</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21" name="文本框 11">
              <a:extLst>
                <a:ext uri="{FF2B5EF4-FFF2-40B4-BE49-F238E27FC236}">
                  <a16:creationId xmlns:a16="http://schemas.microsoft.com/office/drawing/2014/main" id="{B30AB788-D17A-4253-8282-29B7AF999F82}"/>
                </a:ext>
              </a:extLst>
            </p:cNvPr>
            <p:cNvSpPr txBox="1">
              <a:spLocks noChangeArrowheads="1"/>
            </p:cNvSpPr>
            <p:nvPr/>
          </p:nvSpPr>
          <p:spPr bwMode="auto">
            <a:xfrm>
              <a:off x="4611705" y="4347923"/>
              <a:ext cx="1863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書面告誡</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22" name="群組 21">
            <a:extLst>
              <a:ext uri="{FF2B5EF4-FFF2-40B4-BE49-F238E27FC236}">
                <a16:creationId xmlns:a16="http://schemas.microsoft.com/office/drawing/2014/main" id="{71AD8FB6-6DE0-4947-8A1F-5E807DD7E07E}"/>
              </a:ext>
            </a:extLst>
          </p:cNvPr>
          <p:cNvGrpSpPr/>
          <p:nvPr/>
        </p:nvGrpSpPr>
        <p:grpSpPr>
          <a:xfrm>
            <a:off x="4489205" y="3497214"/>
            <a:ext cx="3600000" cy="720000"/>
            <a:chOff x="3554735" y="3481821"/>
            <a:chExt cx="3600000" cy="720000"/>
          </a:xfrm>
        </p:grpSpPr>
        <p:sp>
          <p:nvSpPr>
            <p:cNvPr id="23" name="圓角矩形 79">
              <a:extLst>
                <a:ext uri="{FF2B5EF4-FFF2-40B4-BE49-F238E27FC236}">
                  <a16:creationId xmlns:a16="http://schemas.microsoft.com/office/drawing/2014/main" id="{699E8553-2E79-4999-9C5F-87B68FC726E0}"/>
                </a:ext>
              </a:extLst>
            </p:cNvPr>
            <p:cNvSpPr/>
            <p:nvPr/>
          </p:nvSpPr>
          <p:spPr>
            <a:xfrm>
              <a:off x="3554735" y="3481821"/>
              <a:ext cx="3600000" cy="720000"/>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24" name="文本框 44">
              <a:extLst>
                <a:ext uri="{FF2B5EF4-FFF2-40B4-BE49-F238E27FC236}">
                  <a16:creationId xmlns:a16="http://schemas.microsoft.com/office/drawing/2014/main" id="{17B42BD1-AED6-4F12-AF96-6FAEC3026F5A}"/>
                </a:ext>
              </a:extLst>
            </p:cNvPr>
            <p:cNvSpPr txBox="1">
              <a:spLocks noChangeArrowheads="1"/>
            </p:cNvSpPr>
            <p:nvPr/>
          </p:nvSpPr>
          <p:spPr bwMode="auto">
            <a:xfrm>
              <a:off x="3735834" y="3559223"/>
              <a:ext cx="1008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3</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25" name="文本框 11">
              <a:extLst>
                <a:ext uri="{FF2B5EF4-FFF2-40B4-BE49-F238E27FC236}">
                  <a16:creationId xmlns:a16="http://schemas.microsoft.com/office/drawing/2014/main" id="{EE4F326F-3664-4EDC-84F8-86806856E972}"/>
                </a:ext>
              </a:extLst>
            </p:cNvPr>
            <p:cNvSpPr txBox="1">
              <a:spLocks noChangeArrowheads="1"/>
            </p:cNvSpPr>
            <p:nvPr/>
          </p:nvSpPr>
          <p:spPr bwMode="auto">
            <a:xfrm>
              <a:off x="4611705" y="3559223"/>
              <a:ext cx="1863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行為要件</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26" name="群組 25">
            <a:extLst>
              <a:ext uri="{FF2B5EF4-FFF2-40B4-BE49-F238E27FC236}">
                <a16:creationId xmlns:a16="http://schemas.microsoft.com/office/drawing/2014/main" id="{38029DF6-CBD3-4D23-A826-4525EB24B698}"/>
              </a:ext>
            </a:extLst>
          </p:cNvPr>
          <p:cNvGrpSpPr/>
          <p:nvPr/>
        </p:nvGrpSpPr>
        <p:grpSpPr>
          <a:xfrm>
            <a:off x="8329026" y="4032959"/>
            <a:ext cx="3600000" cy="720000"/>
            <a:chOff x="6050594" y="4006921"/>
            <a:chExt cx="3600000" cy="720000"/>
          </a:xfrm>
        </p:grpSpPr>
        <p:sp>
          <p:nvSpPr>
            <p:cNvPr id="27" name="圓角矩形 107">
              <a:extLst>
                <a:ext uri="{FF2B5EF4-FFF2-40B4-BE49-F238E27FC236}">
                  <a16:creationId xmlns:a16="http://schemas.microsoft.com/office/drawing/2014/main" id="{D66D8ADE-B86A-4412-8FEB-23F6B3EDC188}"/>
                </a:ext>
              </a:extLst>
            </p:cNvPr>
            <p:cNvSpPr/>
            <p:nvPr/>
          </p:nvSpPr>
          <p:spPr>
            <a:xfrm>
              <a:off x="6050594" y="4006921"/>
              <a:ext cx="3600000" cy="720000"/>
            </a:xfrm>
            <a:prstGeom prst="roundRect">
              <a:avLst/>
            </a:prstGeom>
            <a:solidFill>
              <a:srgbClr val="AAC5CE"/>
            </a:solidFill>
            <a:ln>
              <a:solidFill>
                <a:srgbClr val="AAC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28" name="文本框 11">
              <a:extLst>
                <a:ext uri="{FF2B5EF4-FFF2-40B4-BE49-F238E27FC236}">
                  <a16:creationId xmlns:a16="http://schemas.microsoft.com/office/drawing/2014/main" id="{94FE15EE-46CB-4D85-AF12-6DDAFFE00578}"/>
                </a:ext>
              </a:extLst>
            </p:cNvPr>
            <p:cNvSpPr txBox="1">
              <a:spLocks noChangeArrowheads="1"/>
            </p:cNvSpPr>
            <p:nvPr/>
          </p:nvSpPr>
          <p:spPr bwMode="auto">
            <a:xfrm>
              <a:off x="7211548" y="4074533"/>
              <a:ext cx="22625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預防性羈押</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29" name="文本框 44">
              <a:extLst>
                <a:ext uri="{FF2B5EF4-FFF2-40B4-BE49-F238E27FC236}">
                  <a16:creationId xmlns:a16="http://schemas.microsoft.com/office/drawing/2014/main" id="{1E2FB19C-0D51-4DD9-B70F-65F43C6775BE}"/>
                </a:ext>
              </a:extLst>
            </p:cNvPr>
            <p:cNvSpPr txBox="1">
              <a:spLocks noChangeArrowheads="1"/>
            </p:cNvSpPr>
            <p:nvPr/>
          </p:nvSpPr>
          <p:spPr bwMode="auto">
            <a:xfrm>
              <a:off x="6202939" y="4111015"/>
              <a:ext cx="1008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21</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30" name="群組 29">
            <a:extLst>
              <a:ext uri="{FF2B5EF4-FFF2-40B4-BE49-F238E27FC236}">
                <a16:creationId xmlns:a16="http://schemas.microsoft.com/office/drawing/2014/main" id="{481C0A40-76FA-47D6-B8CD-4366678E3F28}"/>
              </a:ext>
            </a:extLst>
          </p:cNvPr>
          <p:cNvGrpSpPr/>
          <p:nvPr/>
        </p:nvGrpSpPr>
        <p:grpSpPr>
          <a:xfrm>
            <a:off x="8329026" y="4824667"/>
            <a:ext cx="3600000" cy="720000"/>
            <a:chOff x="6050594" y="4006921"/>
            <a:chExt cx="3600000" cy="720000"/>
          </a:xfrm>
        </p:grpSpPr>
        <p:sp>
          <p:nvSpPr>
            <p:cNvPr id="31" name="圓角矩形 118">
              <a:extLst>
                <a:ext uri="{FF2B5EF4-FFF2-40B4-BE49-F238E27FC236}">
                  <a16:creationId xmlns:a16="http://schemas.microsoft.com/office/drawing/2014/main" id="{5639E38D-4954-41C4-B4D4-8EBB16403A18}"/>
                </a:ext>
              </a:extLst>
            </p:cNvPr>
            <p:cNvSpPr/>
            <p:nvPr/>
          </p:nvSpPr>
          <p:spPr>
            <a:xfrm>
              <a:off x="6050594" y="4006921"/>
              <a:ext cx="3600000" cy="720000"/>
            </a:xfrm>
            <a:prstGeom prst="roundRect">
              <a:avLst/>
            </a:prstGeom>
            <a:solidFill>
              <a:srgbClr val="AAC5CE"/>
            </a:solidFill>
            <a:ln>
              <a:solidFill>
                <a:srgbClr val="AAC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32" name="文本框 11">
              <a:extLst>
                <a:ext uri="{FF2B5EF4-FFF2-40B4-BE49-F238E27FC236}">
                  <a16:creationId xmlns:a16="http://schemas.microsoft.com/office/drawing/2014/main" id="{B031B8F5-6EF5-43AF-8E36-B06C89BC72A1}"/>
                </a:ext>
              </a:extLst>
            </p:cNvPr>
            <p:cNvSpPr txBox="1">
              <a:spLocks noChangeArrowheads="1"/>
            </p:cNvSpPr>
            <p:nvPr/>
          </p:nvSpPr>
          <p:spPr bwMode="auto">
            <a:xfrm>
              <a:off x="7044636" y="4096941"/>
              <a:ext cx="22625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訂定細則</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33" name="文本框 44">
              <a:extLst>
                <a:ext uri="{FF2B5EF4-FFF2-40B4-BE49-F238E27FC236}">
                  <a16:creationId xmlns:a16="http://schemas.microsoft.com/office/drawing/2014/main" id="{4D399DAA-F722-4707-95AE-27A469DB2AD1}"/>
                </a:ext>
              </a:extLst>
            </p:cNvPr>
            <p:cNvSpPr txBox="1">
              <a:spLocks noChangeArrowheads="1"/>
            </p:cNvSpPr>
            <p:nvPr/>
          </p:nvSpPr>
          <p:spPr bwMode="auto">
            <a:xfrm>
              <a:off x="6202939" y="4111015"/>
              <a:ext cx="1008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22</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34" name="群組 33">
            <a:extLst>
              <a:ext uri="{FF2B5EF4-FFF2-40B4-BE49-F238E27FC236}">
                <a16:creationId xmlns:a16="http://schemas.microsoft.com/office/drawing/2014/main" id="{B59FE964-BB80-475A-BE54-73FD54B10EB7}"/>
              </a:ext>
            </a:extLst>
          </p:cNvPr>
          <p:cNvGrpSpPr/>
          <p:nvPr/>
        </p:nvGrpSpPr>
        <p:grpSpPr>
          <a:xfrm>
            <a:off x="8329026" y="5617782"/>
            <a:ext cx="3600000" cy="720000"/>
            <a:chOff x="6050594" y="4006921"/>
            <a:chExt cx="3600000" cy="720000"/>
          </a:xfrm>
        </p:grpSpPr>
        <p:sp>
          <p:nvSpPr>
            <p:cNvPr id="35" name="圓角矩形 122">
              <a:extLst>
                <a:ext uri="{FF2B5EF4-FFF2-40B4-BE49-F238E27FC236}">
                  <a16:creationId xmlns:a16="http://schemas.microsoft.com/office/drawing/2014/main" id="{8ADEECEC-D052-4F49-88D2-44C4664928B1}"/>
                </a:ext>
              </a:extLst>
            </p:cNvPr>
            <p:cNvSpPr/>
            <p:nvPr/>
          </p:nvSpPr>
          <p:spPr>
            <a:xfrm>
              <a:off x="6050594" y="4006921"/>
              <a:ext cx="3600000" cy="720000"/>
            </a:xfrm>
            <a:prstGeom prst="roundRect">
              <a:avLst/>
            </a:prstGeom>
            <a:solidFill>
              <a:srgbClr val="AAC5CE"/>
            </a:solidFill>
            <a:ln>
              <a:solidFill>
                <a:srgbClr val="AAC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36" name="文本框 11">
              <a:extLst>
                <a:ext uri="{FF2B5EF4-FFF2-40B4-BE49-F238E27FC236}">
                  <a16:creationId xmlns:a16="http://schemas.microsoft.com/office/drawing/2014/main" id="{F1642AD4-48CE-4D1D-A378-09D96DB231D7}"/>
                </a:ext>
              </a:extLst>
            </p:cNvPr>
            <p:cNvSpPr txBox="1">
              <a:spLocks noChangeArrowheads="1"/>
            </p:cNvSpPr>
            <p:nvPr/>
          </p:nvSpPr>
          <p:spPr bwMode="auto">
            <a:xfrm>
              <a:off x="7044636" y="4079884"/>
              <a:ext cx="226251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施行時間</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37" name="文本框 44">
              <a:extLst>
                <a:ext uri="{FF2B5EF4-FFF2-40B4-BE49-F238E27FC236}">
                  <a16:creationId xmlns:a16="http://schemas.microsoft.com/office/drawing/2014/main" id="{52788FD6-4569-41D4-BFD8-569C8B6B82EE}"/>
                </a:ext>
              </a:extLst>
            </p:cNvPr>
            <p:cNvSpPr txBox="1">
              <a:spLocks noChangeArrowheads="1"/>
            </p:cNvSpPr>
            <p:nvPr/>
          </p:nvSpPr>
          <p:spPr bwMode="auto">
            <a:xfrm>
              <a:off x="6202939" y="4111015"/>
              <a:ext cx="1008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23</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38" name="Group 25">
            <a:extLst>
              <a:ext uri="{FF2B5EF4-FFF2-40B4-BE49-F238E27FC236}">
                <a16:creationId xmlns:a16="http://schemas.microsoft.com/office/drawing/2014/main" id="{526A2BEB-F40B-4BB4-9606-FC3D3E8AC8A4}"/>
              </a:ext>
            </a:extLst>
          </p:cNvPr>
          <p:cNvGrpSpPr/>
          <p:nvPr/>
        </p:nvGrpSpPr>
        <p:grpSpPr>
          <a:xfrm flipH="1">
            <a:off x="3015317" y="2184367"/>
            <a:ext cx="1391399" cy="769331"/>
            <a:chOff x="1392530" y="2481978"/>
            <a:chExt cx="3124464" cy="313657"/>
          </a:xfrm>
          <a:effectLst/>
        </p:grpSpPr>
        <p:cxnSp>
          <p:nvCxnSpPr>
            <p:cNvPr id="39" name="Straight Connector 26">
              <a:extLst>
                <a:ext uri="{FF2B5EF4-FFF2-40B4-BE49-F238E27FC236}">
                  <a16:creationId xmlns:a16="http://schemas.microsoft.com/office/drawing/2014/main" id="{3D1F238C-CBB3-4C03-888D-B31D84BCC3A7}"/>
                </a:ext>
              </a:extLst>
            </p:cNvPr>
            <p:cNvCxnSpPr/>
            <p:nvPr/>
          </p:nvCxnSpPr>
          <p:spPr>
            <a:xfrm flipH="1" flipV="1">
              <a:off x="3555062" y="2481981"/>
              <a:ext cx="961932" cy="31365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27">
              <a:extLst>
                <a:ext uri="{FF2B5EF4-FFF2-40B4-BE49-F238E27FC236}">
                  <a16:creationId xmlns:a16="http://schemas.microsoft.com/office/drawing/2014/main" id="{FA36C82D-1863-4069-BE12-8C3147ED3FE2}"/>
                </a:ext>
              </a:extLst>
            </p:cNvPr>
            <p:cNvCxnSpPr/>
            <p:nvPr/>
          </p:nvCxnSpPr>
          <p:spPr>
            <a:xfrm flipH="1">
              <a:off x="1392530" y="2481978"/>
              <a:ext cx="2162533" cy="0"/>
            </a:xfrm>
            <a:prstGeom prst="line">
              <a:avLst/>
            </a:prstGeom>
            <a:ln>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41" name="文本框 11">
            <a:extLst>
              <a:ext uri="{FF2B5EF4-FFF2-40B4-BE49-F238E27FC236}">
                <a16:creationId xmlns:a16="http://schemas.microsoft.com/office/drawing/2014/main" id="{B995D46D-99FD-4F0F-9588-E6CFA8526DDA}"/>
              </a:ext>
            </a:extLst>
          </p:cNvPr>
          <p:cNvSpPr txBox="1">
            <a:spLocks noChangeArrowheads="1"/>
          </p:cNvSpPr>
          <p:nvPr/>
        </p:nvSpPr>
        <p:spPr bwMode="auto">
          <a:xfrm>
            <a:off x="963840" y="2845185"/>
            <a:ext cx="280963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800" b="1" i="0" u="none" strike="noStrike" kern="1200" cap="none" spc="0" normalizeH="0" baseline="0" noProof="0" dirty="0">
                <a:ln>
                  <a:noFill/>
                </a:ln>
                <a:solidFill>
                  <a:srgbClr val="1EB8C1"/>
                </a:solidFill>
                <a:effectLst/>
                <a:uLnTx/>
                <a:uFillTx/>
                <a:latin typeface="Impact" panose="020B0806030902050204" pitchFamily="34" charset="0"/>
                <a:ea typeface="微软雅黑" panose="020B0503020204020204" pitchFamily="34" charset="-122"/>
                <a:cs typeface="+mn-cs"/>
              </a:rPr>
              <a:t>跟蹤騷擾</a:t>
            </a:r>
            <a:endParaRPr kumimoji="0" lang="en-US" altLang="zh-TW" sz="4800" b="1" i="0" u="none" strike="noStrike" kern="1200" cap="none" spc="0" normalizeH="0" baseline="0" noProof="0" dirty="0">
              <a:ln>
                <a:noFill/>
              </a:ln>
              <a:solidFill>
                <a:srgbClr val="1EB8C1"/>
              </a:solidFill>
              <a:effectLst/>
              <a:uLnTx/>
              <a:uFillTx/>
              <a:latin typeface="Impact" panose="020B0806030902050204" pitchFamily="34" charset="0"/>
              <a:ea typeface="微软雅黑" panose="020B0503020204020204" pitchFamily="34" charset="-122"/>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800" b="1" i="0" u="none" strike="noStrike" kern="1200" cap="none" spc="0" normalizeH="0" baseline="0" noProof="0" dirty="0">
                <a:ln>
                  <a:noFill/>
                </a:ln>
                <a:solidFill>
                  <a:srgbClr val="1EB8C1"/>
                </a:solidFill>
                <a:effectLst/>
                <a:uLnTx/>
                <a:uFillTx/>
                <a:latin typeface="Impact" panose="020B0806030902050204" pitchFamily="34" charset="0"/>
                <a:ea typeface="微软雅黑" panose="020B0503020204020204" pitchFamily="34" charset="-122"/>
                <a:cs typeface="+mn-cs"/>
              </a:rPr>
              <a:t>防制法</a:t>
            </a:r>
            <a:endParaRPr kumimoji="0" lang="zh-CN" altLang="en-US" sz="4800" b="1" i="0" u="none" strike="noStrike" kern="1200" cap="none" spc="0" normalizeH="0" baseline="0" noProof="0" dirty="0">
              <a:ln>
                <a:noFill/>
              </a:ln>
              <a:solidFill>
                <a:srgbClr val="1EB8C1"/>
              </a:solidFill>
              <a:effectLst/>
              <a:uLnTx/>
              <a:uFillTx/>
              <a:latin typeface="Impact" panose="020B0806030902050204" pitchFamily="34" charset="0"/>
              <a:ea typeface="微软雅黑" panose="020B0503020204020204" pitchFamily="34" charset="-122"/>
              <a:cs typeface="+mn-cs"/>
            </a:endParaRPr>
          </a:p>
        </p:txBody>
      </p:sp>
      <p:sp>
        <p:nvSpPr>
          <p:cNvPr id="42" name="TextBox 31">
            <a:extLst>
              <a:ext uri="{FF2B5EF4-FFF2-40B4-BE49-F238E27FC236}">
                <a16:creationId xmlns:a16="http://schemas.microsoft.com/office/drawing/2014/main" id="{D4DD5D7B-CCDD-4EAC-BF60-C4FD51D3989B}"/>
              </a:ext>
            </a:extLst>
          </p:cNvPr>
          <p:cNvSpPr txBox="1"/>
          <p:nvPr/>
        </p:nvSpPr>
        <p:spPr>
          <a:xfrm>
            <a:off x="2993530" y="232041"/>
            <a:ext cx="5933231" cy="928075"/>
          </a:xfrm>
          <a:prstGeom prst="rect">
            <a:avLst/>
          </a:prstGeom>
        </p:spPr>
        <p:txBody>
          <a:bodyPr wrap="square" lIns="0" tIns="0" rIns="66973" rtlCol="0" anchor="t">
            <a:spAutoFit/>
          </a:bodyPr>
          <a:lstStyle/>
          <a:p>
            <a:pPr marL="0" marR="0" lvl="0" indent="0" algn="ctr" defTabSz="914400" rtl="0" eaLnBrk="1" fontAlgn="auto" latinLnBrk="0" hangingPunct="1">
              <a:lnSpc>
                <a:spcPct val="116199"/>
              </a:lnSpc>
              <a:spcBef>
                <a:spcPts val="0"/>
              </a:spcBef>
              <a:spcAft>
                <a:spcPts val="0"/>
              </a:spcAft>
              <a:buClrTx/>
              <a:buSzTx/>
              <a:buFontTx/>
              <a:buNone/>
              <a:tabLst/>
              <a:defRPr/>
            </a:pPr>
            <a:r>
              <a:rPr kumimoji="0" lang="zh-TW" altLang="en-US" sz="5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sym typeface="+mn-lt"/>
              </a:rPr>
              <a:t>跟蹤騷擾防制法</a:t>
            </a:r>
            <a:endParaRPr kumimoji="0" lang="en-US" sz="5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sym typeface="+mn-lt"/>
            </a:endParaRPr>
          </a:p>
        </p:txBody>
      </p:sp>
      <p:grpSp>
        <p:nvGrpSpPr>
          <p:cNvPr id="43" name="群組 42">
            <a:extLst>
              <a:ext uri="{FF2B5EF4-FFF2-40B4-BE49-F238E27FC236}">
                <a16:creationId xmlns:a16="http://schemas.microsoft.com/office/drawing/2014/main" id="{5909A9C9-C1E7-4AFF-B1AC-DA7C7BFA79F1}"/>
              </a:ext>
            </a:extLst>
          </p:cNvPr>
          <p:cNvGrpSpPr/>
          <p:nvPr/>
        </p:nvGrpSpPr>
        <p:grpSpPr>
          <a:xfrm>
            <a:off x="4489205" y="1916646"/>
            <a:ext cx="3600000" cy="720000"/>
            <a:chOff x="3554735" y="1901253"/>
            <a:chExt cx="3600000" cy="720000"/>
          </a:xfrm>
        </p:grpSpPr>
        <p:sp>
          <p:nvSpPr>
            <p:cNvPr id="44" name="圓角矩形 2">
              <a:extLst>
                <a:ext uri="{FF2B5EF4-FFF2-40B4-BE49-F238E27FC236}">
                  <a16:creationId xmlns:a16="http://schemas.microsoft.com/office/drawing/2014/main" id="{7797463B-E87D-4D82-B84A-ED569D23CE60}"/>
                </a:ext>
              </a:extLst>
            </p:cNvPr>
            <p:cNvSpPr/>
            <p:nvPr/>
          </p:nvSpPr>
          <p:spPr>
            <a:xfrm>
              <a:off x="3554735" y="1901253"/>
              <a:ext cx="3600000" cy="720000"/>
            </a:xfrm>
            <a:prstGeom prst="roundRect">
              <a:avLst/>
            </a:prstGeom>
            <a:solidFill>
              <a:srgbClr val="AAC5CE"/>
            </a:solidFill>
            <a:ln>
              <a:solidFill>
                <a:srgbClr val="AAC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45" name="文本框 44">
              <a:extLst>
                <a:ext uri="{FF2B5EF4-FFF2-40B4-BE49-F238E27FC236}">
                  <a16:creationId xmlns:a16="http://schemas.microsoft.com/office/drawing/2014/main" id="{1D783D54-209A-40F4-9378-4AB639918AF4}"/>
                </a:ext>
              </a:extLst>
            </p:cNvPr>
            <p:cNvSpPr txBox="1">
              <a:spLocks noChangeArrowheads="1"/>
            </p:cNvSpPr>
            <p:nvPr/>
          </p:nvSpPr>
          <p:spPr bwMode="auto">
            <a:xfrm>
              <a:off x="3735006" y="1968866"/>
              <a:ext cx="100860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1</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46" name="文本框 11">
              <a:extLst>
                <a:ext uri="{FF2B5EF4-FFF2-40B4-BE49-F238E27FC236}">
                  <a16:creationId xmlns:a16="http://schemas.microsoft.com/office/drawing/2014/main" id="{53352425-D492-4F7D-BC92-71BE447F6805}"/>
                </a:ext>
              </a:extLst>
            </p:cNvPr>
            <p:cNvSpPr txBox="1">
              <a:spLocks noChangeArrowheads="1"/>
            </p:cNvSpPr>
            <p:nvPr/>
          </p:nvSpPr>
          <p:spPr bwMode="auto">
            <a:xfrm>
              <a:off x="4611777" y="1968865"/>
              <a:ext cx="18631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立法目的</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grpSp>
        <p:nvGrpSpPr>
          <p:cNvPr id="47" name="群組 46">
            <a:extLst>
              <a:ext uri="{FF2B5EF4-FFF2-40B4-BE49-F238E27FC236}">
                <a16:creationId xmlns:a16="http://schemas.microsoft.com/office/drawing/2014/main" id="{003E8B58-BF31-40BB-A2C2-D659927777E8}"/>
              </a:ext>
            </a:extLst>
          </p:cNvPr>
          <p:cNvGrpSpPr/>
          <p:nvPr/>
        </p:nvGrpSpPr>
        <p:grpSpPr>
          <a:xfrm>
            <a:off x="8329998" y="1891497"/>
            <a:ext cx="3600000" cy="1275393"/>
            <a:chOff x="7351664" y="1867604"/>
            <a:chExt cx="3600000" cy="1275393"/>
          </a:xfrm>
        </p:grpSpPr>
        <p:sp>
          <p:nvSpPr>
            <p:cNvPr id="48" name="圓角矩形 86">
              <a:extLst>
                <a:ext uri="{FF2B5EF4-FFF2-40B4-BE49-F238E27FC236}">
                  <a16:creationId xmlns:a16="http://schemas.microsoft.com/office/drawing/2014/main" id="{81C0F9DD-CF33-4801-8E6F-365B2F9302F4}"/>
                </a:ext>
              </a:extLst>
            </p:cNvPr>
            <p:cNvSpPr/>
            <p:nvPr/>
          </p:nvSpPr>
          <p:spPr>
            <a:xfrm>
              <a:off x="7351664" y="1867604"/>
              <a:ext cx="3600000" cy="1260000"/>
            </a:xfrm>
            <a:prstGeom prst="roundRect">
              <a:avLst/>
            </a:prstGeom>
            <a:solidFill>
              <a:srgbClr val="AAC5CE"/>
            </a:solidFill>
            <a:ln>
              <a:solidFill>
                <a:srgbClr val="AAC5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49" name="文本框 44">
              <a:extLst>
                <a:ext uri="{FF2B5EF4-FFF2-40B4-BE49-F238E27FC236}">
                  <a16:creationId xmlns:a16="http://schemas.microsoft.com/office/drawing/2014/main" id="{2B98EE1E-A24C-4361-B768-C75A6B3498E4}"/>
                </a:ext>
              </a:extLst>
            </p:cNvPr>
            <p:cNvSpPr txBox="1">
              <a:spLocks noChangeArrowheads="1"/>
            </p:cNvSpPr>
            <p:nvPr/>
          </p:nvSpPr>
          <p:spPr bwMode="auto">
            <a:xfrm>
              <a:off x="7531719" y="1891497"/>
              <a:ext cx="86871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18</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50" name="文本框 11">
              <a:extLst>
                <a:ext uri="{FF2B5EF4-FFF2-40B4-BE49-F238E27FC236}">
                  <a16:creationId xmlns:a16="http://schemas.microsoft.com/office/drawing/2014/main" id="{DC545F28-5226-44F0-B33B-94F544405DCE}"/>
                </a:ext>
              </a:extLst>
            </p:cNvPr>
            <p:cNvSpPr txBox="1">
              <a:spLocks noChangeArrowheads="1"/>
            </p:cNvSpPr>
            <p:nvPr/>
          </p:nvSpPr>
          <p:spPr bwMode="auto">
            <a:xfrm>
              <a:off x="8267472" y="2231394"/>
              <a:ext cx="23397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刑事罰則</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51" name="文本框 44">
              <a:extLst>
                <a:ext uri="{FF2B5EF4-FFF2-40B4-BE49-F238E27FC236}">
                  <a16:creationId xmlns:a16="http://schemas.microsoft.com/office/drawing/2014/main" id="{80B37AB5-A4EE-4562-895C-3898DA710BD3}"/>
                </a:ext>
              </a:extLst>
            </p:cNvPr>
            <p:cNvSpPr txBox="1">
              <a:spLocks noChangeArrowheads="1"/>
            </p:cNvSpPr>
            <p:nvPr/>
          </p:nvSpPr>
          <p:spPr bwMode="auto">
            <a:xfrm>
              <a:off x="7531719" y="2558222"/>
              <a:ext cx="86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r>
                <a:rPr kumimoji="0" lang="zh-TW"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 </a:t>
              </a: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19</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sp>
          <p:nvSpPr>
            <p:cNvPr id="52" name="文本框 44">
              <a:extLst>
                <a:ext uri="{FF2B5EF4-FFF2-40B4-BE49-F238E27FC236}">
                  <a16:creationId xmlns:a16="http://schemas.microsoft.com/office/drawing/2014/main" id="{D271D5A6-B766-4F0B-B2DD-BD4A6BF38600}"/>
                </a:ext>
              </a:extLst>
            </p:cNvPr>
            <p:cNvSpPr txBox="1">
              <a:spLocks noChangeArrowheads="1"/>
            </p:cNvSpPr>
            <p:nvPr/>
          </p:nvSpPr>
          <p:spPr bwMode="auto">
            <a:xfrm>
              <a:off x="7578416" y="2399184"/>
              <a:ext cx="677108" cy="29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rPr>
                <a:t>-</a:t>
              </a:r>
              <a:endParaRPr kumimoji="0" lang="zh-CN" altLang="en-US" sz="3200" b="1" i="0" u="none" strike="noStrike" kern="1200" cap="none" spc="0" normalizeH="0" baseline="0" noProof="0" dirty="0">
                <a:ln>
                  <a:noFill/>
                </a:ln>
                <a:solidFill>
                  <a:prstClr val="white"/>
                </a:solidFill>
                <a:effectLst/>
                <a:uLnTx/>
                <a:uFillTx/>
                <a:latin typeface="Impact" panose="020B0806030902050204" pitchFamily="34" charset="0"/>
                <a:ea typeface="微软雅黑" panose="020B0503020204020204" pitchFamily="34" charset="-122"/>
                <a:cs typeface="+mn-cs"/>
              </a:endParaRPr>
            </a:p>
          </p:txBody>
        </p:sp>
      </p:grpSp>
      <p:sp>
        <p:nvSpPr>
          <p:cNvPr id="2" name="矩形 1">
            <a:extLst>
              <a:ext uri="{FF2B5EF4-FFF2-40B4-BE49-F238E27FC236}">
                <a16:creationId xmlns:a16="http://schemas.microsoft.com/office/drawing/2014/main" id="{210FC9A0-4AB2-7A5C-D9B0-CBBD141C442D}"/>
              </a:ext>
            </a:extLst>
          </p:cNvPr>
          <p:cNvSpPr/>
          <p:nvPr/>
        </p:nvSpPr>
        <p:spPr>
          <a:xfrm>
            <a:off x="196126" y="5123948"/>
            <a:ext cx="3708066" cy="1077218"/>
          </a:xfrm>
          <a:prstGeom prst="rect">
            <a:avLst/>
          </a:prstGeom>
          <a:solidFill>
            <a:srgbClr val="FFFF00"/>
          </a:solidFill>
        </p:spPr>
        <p:txBody>
          <a:bodyPr wrap="none">
            <a:spAutoFit/>
          </a:bodyPr>
          <a:lstStyle/>
          <a:p>
            <a:pPr algn="ctr"/>
            <a:r>
              <a:rPr lang="en-US" altLang="zh-TW" sz="3200" b="1" dirty="0">
                <a:solidFill>
                  <a:srgbClr val="CC0000"/>
                </a:solidFill>
                <a:latin typeface="微軟正黑體" panose="020B0604030504040204" pitchFamily="34" charset="-120"/>
                <a:ea typeface="微軟正黑體" panose="020B0604030504040204" pitchFamily="34" charset="-120"/>
                <a:cs typeface="+mn-ea"/>
              </a:rPr>
              <a:t>111</a:t>
            </a:r>
            <a:r>
              <a:rPr lang="zh-TW" altLang="en-US" sz="3200" b="1" dirty="0">
                <a:solidFill>
                  <a:srgbClr val="CC0000"/>
                </a:solidFill>
                <a:latin typeface="微軟正黑體" panose="020B0604030504040204" pitchFamily="34" charset="-120"/>
                <a:ea typeface="微軟正黑體" panose="020B0604030504040204" pitchFamily="34" charset="-120"/>
                <a:cs typeface="+mn-ea"/>
              </a:rPr>
              <a:t>年</a:t>
            </a:r>
            <a:r>
              <a:rPr lang="en-US" altLang="zh-TW" sz="3200" b="1" dirty="0">
                <a:solidFill>
                  <a:srgbClr val="CC0000"/>
                </a:solidFill>
                <a:latin typeface="微軟正黑體" panose="020B0604030504040204" pitchFamily="34" charset="-120"/>
                <a:ea typeface="微軟正黑體" panose="020B0604030504040204" pitchFamily="34" charset="-120"/>
                <a:cs typeface="+mn-ea"/>
              </a:rPr>
              <a:t>6</a:t>
            </a:r>
            <a:r>
              <a:rPr lang="zh-TW" altLang="en-US" sz="3200" b="1" dirty="0">
                <a:solidFill>
                  <a:srgbClr val="CC0000"/>
                </a:solidFill>
                <a:latin typeface="微軟正黑體" panose="020B0604030504040204" pitchFamily="34" charset="-120"/>
                <a:ea typeface="微軟正黑體" panose="020B0604030504040204" pitchFamily="34" charset="-120"/>
                <a:cs typeface="+mn-ea"/>
              </a:rPr>
              <a:t>月</a:t>
            </a:r>
            <a:r>
              <a:rPr lang="en-US" altLang="zh-TW" sz="3200" b="1" dirty="0">
                <a:solidFill>
                  <a:srgbClr val="CC0000"/>
                </a:solidFill>
                <a:latin typeface="微軟正黑體" panose="020B0604030504040204" pitchFamily="34" charset="-120"/>
                <a:ea typeface="微軟正黑體" panose="020B0604030504040204" pitchFamily="34" charset="-120"/>
                <a:cs typeface="+mn-ea"/>
              </a:rPr>
              <a:t>1</a:t>
            </a:r>
            <a:r>
              <a:rPr lang="zh-TW" altLang="en-US" sz="3200" b="1" dirty="0">
                <a:solidFill>
                  <a:srgbClr val="CC0000"/>
                </a:solidFill>
                <a:latin typeface="微軟正黑體" panose="020B0604030504040204" pitchFamily="34" charset="-120"/>
                <a:ea typeface="微軟正黑體" panose="020B0604030504040204" pitchFamily="34" charset="-120"/>
                <a:cs typeface="+mn-ea"/>
              </a:rPr>
              <a:t>日</a:t>
            </a:r>
            <a:r>
              <a:rPr lang="en-US" altLang="zh-TW" sz="3200" b="1" dirty="0">
                <a:solidFill>
                  <a:srgbClr val="CC0000"/>
                </a:solidFill>
                <a:latin typeface="微軟正黑體" panose="020B0604030504040204" pitchFamily="34" charset="-120"/>
                <a:ea typeface="微軟正黑體" panose="020B0604030504040204" pitchFamily="34" charset="-120"/>
                <a:cs typeface="+mn-ea"/>
              </a:rPr>
              <a:t>0</a:t>
            </a:r>
            <a:r>
              <a:rPr lang="zh-TW" altLang="en-US" sz="3200" b="1" dirty="0">
                <a:solidFill>
                  <a:srgbClr val="CC0000"/>
                </a:solidFill>
                <a:latin typeface="微軟正黑體" panose="020B0604030504040204" pitchFamily="34" charset="-120"/>
                <a:ea typeface="微軟正黑體" panose="020B0604030504040204" pitchFamily="34" charset="-120"/>
                <a:cs typeface="+mn-ea"/>
              </a:rPr>
              <a:t>時起</a:t>
            </a:r>
            <a:endParaRPr lang="en-US" altLang="zh-TW" sz="3200" b="1" dirty="0">
              <a:solidFill>
                <a:srgbClr val="CC0000"/>
              </a:solidFill>
              <a:latin typeface="微軟正黑體" panose="020B0604030504040204" pitchFamily="34" charset="-120"/>
              <a:ea typeface="微軟正黑體" panose="020B0604030504040204" pitchFamily="34" charset="-120"/>
              <a:cs typeface="+mn-ea"/>
            </a:endParaRPr>
          </a:p>
          <a:p>
            <a:pPr algn="ctr"/>
            <a:r>
              <a:rPr lang="zh-TW" altLang="en-US" sz="3200" b="1" dirty="0">
                <a:solidFill>
                  <a:srgbClr val="CC0000"/>
                </a:solidFill>
                <a:latin typeface="微軟正黑體" panose="020B0604030504040204" pitchFamily="34" charset="-120"/>
                <a:ea typeface="微軟正黑體" panose="020B0604030504040204" pitchFamily="34" charset="-120"/>
                <a:cs typeface="+mn-ea"/>
              </a:rPr>
              <a:t>生效施行</a:t>
            </a:r>
          </a:p>
        </p:txBody>
      </p:sp>
      <p:pic>
        <p:nvPicPr>
          <p:cNvPr id="3" name="Picture 4" descr="文化藝術採購及著作權專區:::法令規章:::">
            <a:extLst>
              <a:ext uri="{FF2B5EF4-FFF2-40B4-BE49-F238E27FC236}">
                <a16:creationId xmlns:a16="http://schemas.microsoft.com/office/drawing/2014/main" id="{2EB914D5-F083-4CF3-AE1F-4B09756540B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3337803" y="5876451"/>
            <a:ext cx="686299" cy="686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050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300"/>
                                        <p:tgtEl>
                                          <p:spTgt spid="14"/>
                                        </p:tgtEl>
                                      </p:cBhvr>
                                    </p:animEffect>
                                  </p:childTnLst>
                                </p:cTn>
                              </p:par>
                            </p:childTnLst>
                          </p:cTn>
                        </p:par>
                        <p:par>
                          <p:cTn id="12" fill="hold">
                            <p:stCondLst>
                              <p:cond delay="8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300"/>
                                        <p:tgtEl>
                                          <p:spTgt spid="22"/>
                                        </p:tgtEl>
                                      </p:cBhvr>
                                    </p:animEffect>
                                  </p:childTnLst>
                                </p:cTn>
                              </p:par>
                            </p:childTnLst>
                          </p:cTn>
                        </p:par>
                        <p:par>
                          <p:cTn id="16" fill="hold">
                            <p:stCondLst>
                              <p:cond delay="11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300"/>
                                        <p:tgtEl>
                                          <p:spTgt spid="18"/>
                                        </p:tgtEl>
                                      </p:cBhvr>
                                    </p:animEffect>
                                  </p:childTnLst>
                                </p:cTn>
                              </p:par>
                            </p:childTnLst>
                          </p:cTn>
                        </p:par>
                        <p:par>
                          <p:cTn id="20" fill="hold">
                            <p:stCondLst>
                              <p:cond delay="14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300"/>
                                        <p:tgtEl>
                                          <p:spTgt spid="8"/>
                                        </p:tgtEl>
                                      </p:cBhvr>
                                    </p:animEffect>
                                  </p:childTnLst>
                                </p:cTn>
                              </p:par>
                            </p:childTnLst>
                          </p:cTn>
                        </p:par>
                        <p:par>
                          <p:cTn id="24" fill="hold">
                            <p:stCondLst>
                              <p:cond delay="17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300"/>
                                        <p:tgtEl>
                                          <p:spTgt spid="4"/>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300"/>
                                        <p:tgtEl>
                                          <p:spTgt spid="26"/>
                                        </p:tgtEl>
                                      </p:cBhvr>
                                    </p:animEffect>
                                  </p:childTnLst>
                                </p:cTn>
                              </p:par>
                            </p:childTnLst>
                          </p:cTn>
                        </p:par>
                        <p:par>
                          <p:cTn id="32" fill="hold">
                            <p:stCondLst>
                              <p:cond delay="2300"/>
                            </p:stCondLst>
                            <p:childTnLst>
                              <p:par>
                                <p:cTn id="33" presetID="10" presetClass="entr" presetSubtype="0"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300"/>
                                        <p:tgtEl>
                                          <p:spTgt spid="30"/>
                                        </p:tgtEl>
                                      </p:cBhvr>
                                    </p:animEffect>
                                  </p:childTnLst>
                                </p:cTn>
                              </p:par>
                            </p:childTnLst>
                          </p:cTn>
                        </p:par>
                        <p:par>
                          <p:cTn id="36" fill="hold">
                            <p:stCondLst>
                              <p:cond delay="2600"/>
                            </p:stCondLst>
                            <p:childTnLst>
                              <p:par>
                                <p:cTn id="37" presetID="10"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300"/>
                                        <p:tgtEl>
                                          <p:spTgt spid="34"/>
                                        </p:tgtEl>
                                      </p:cBhvr>
                                    </p:animEffect>
                                  </p:childTnLst>
                                </p:cTn>
                              </p:par>
                              <p:par>
                                <p:cTn id="40" presetID="1"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300"/>
                                        <p:tgtEl>
                                          <p:spTgt spid="43"/>
                                        </p:tgtEl>
                                      </p:cBhvr>
                                    </p:animEffect>
                                  </p:childTnLst>
                                </p:cTn>
                              </p:par>
                            </p:childTnLst>
                          </p:cTn>
                        </p:par>
                        <p:par>
                          <p:cTn id="45" fill="hold">
                            <p:stCondLst>
                              <p:cond delay="2900"/>
                            </p:stCondLst>
                            <p:childTnLst>
                              <p:par>
                                <p:cTn id="46" presetID="10" presetClass="entr" presetSubtype="0"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3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180539" y="1338215"/>
            <a:ext cx="9830923" cy="4007508"/>
          </a:xfrm>
          <a:prstGeom prst="rect">
            <a:avLst/>
          </a:prstGeom>
        </p:spPr>
      </p:pic>
      <p:sp>
        <p:nvSpPr>
          <p:cNvPr id="11" name="矩形 10"/>
          <p:cNvSpPr/>
          <p:nvPr/>
        </p:nvSpPr>
        <p:spPr>
          <a:xfrm>
            <a:off x="0" y="873016"/>
            <a:ext cx="8823107" cy="176497"/>
          </a:xfrm>
          <a:prstGeom prst="rect">
            <a:avLst/>
          </a:prstGeom>
          <a:solidFill>
            <a:schemeClr val="accent1">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400"/>
          </a:p>
        </p:txBody>
      </p:sp>
      <p:sp>
        <p:nvSpPr>
          <p:cNvPr id="5" name="Google Shape;417;p19"/>
          <p:cNvSpPr txBox="1">
            <a:spLocks/>
          </p:cNvSpPr>
          <p:nvPr/>
        </p:nvSpPr>
        <p:spPr>
          <a:xfrm>
            <a:off x="2310064" y="231006"/>
            <a:ext cx="7432523" cy="1026695"/>
          </a:xfrm>
          <a:prstGeom prst="rect">
            <a:avLst/>
          </a:prstGeom>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zh-TW" altLang="en-US" sz="4800" dirty="0">
                <a:solidFill>
                  <a:schemeClr val="dk1"/>
                </a:solidFill>
                <a:effectLst>
                  <a:outerShdw blurRad="38100" dist="38100" dir="2700000" algn="tl">
                    <a:srgbClr val="000000">
                      <a:alpha val="43137"/>
                    </a:srgbClr>
                  </a:outerShdw>
                </a:effectLst>
                <a:latin typeface="思源黑体 CN" panose="020B0500000000000000" pitchFamily="34" charset="-128"/>
                <a:ea typeface="思源黑体 CN" panose="020B0500000000000000" pitchFamily="34" charset="-128"/>
                <a:cs typeface="Fira Sans Extra Condensed SemiBold"/>
                <a:sym typeface="Fira Sans Extra Condensed SemiBold"/>
              </a:rPr>
              <a:t>發現婦幼案件</a:t>
            </a:r>
            <a:r>
              <a:rPr lang="zh-TW" altLang="en-US" sz="4800" dirty="0">
                <a:solidFill>
                  <a:srgbClr val="FF0000"/>
                </a:solidFill>
                <a:effectLst>
                  <a:outerShdw blurRad="38100" dist="38100" dir="2700000" algn="tl">
                    <a:srgbClr val="000000">
                      <a:alpha val="43137"/>
                    </a:srgbClr>
                  </a:outerShdw>
                </a:effectLst>
                <a:latin typeface="思源黑体 CN" panose="020B0500000000000000" pitchFamily="34" charset="-128"/>
                <a:ea typeface="思源黑体 CN" panose="020B0500000000000000" pitchFamily="34" charset="-128"/>
                <a:cs typeface="Fira Sans Extra Condensed SemiBold"/>
                <a:sym typeface="Fira Sans Extra Condensed SemiBold"/>
              </a:rPr>
              <a:t>請協助報案</a:t>
            </a:r>
          </a:p>
        </p:txBody>
      </p:sp>
      <p:sp>
        <p:nvSpPr>
          <p:cNvPr id="3" name="投影片編號版面配置區 2">
            <a:extLst>
              <a:ext uri="{FF2B5EF4-FFF2-40B4-BE49-F238E27FC236}">
                <a16:creationId xmlns:a16="http://schemas.microsoft.com/office/drawing/2014/main" id="{BD4D5B9E-5760-43C9-8EDE-21AD734DCD08}"/>
              </a:ext>
            </a:extLst>
          </p:cNvPr>
          <p:cNvSpPr>
            <a:spLocks noGrp="1"/>
          </p:cNvSpPr>
          <p:nvPr>
            <p:ph type="sldNum" idx="12"/>
          </p:nvPr>
        </p:nvSpPr>
        <p:spPr/>
        <p:txBody>
          <a:bodyPr/>
          <a:lstStyle/>
          <a:p>
            <a:pPr algn="l"/>
            <a:fld id="{00000000-1234-1234-1234-123412341234}" type="slidenum">
              <a:rPr lang="en" smtClean="0"/>
              <a:pPr algn="l"/>
              <a:t>20</a:t>
            </a:fld>
            <a:endParaRPr lang="en"/>
          </a:p>
        </p:txBody>
      </p:sp>
    </p:spTree>
    <p:extLst>
      <p:ext uri="{BB962C8B-B14F-4D97-AF65-F5344CB8AC3E}">
        <p14:creationId xmlns:p14="http://schemas.microsoft.com/office/powerpoint/2010/main" val="338590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1591" y="0"/>
            <a:ext cx="8932664" cy="6858000"/>
          </a:xfrm>
          <a:prstGeom prst="rect">
            <a:avLst/>
          </a:prstGeom>
        </p:spPr>
      </p:pic>
      <p:sp>
        <p:nvSpPr>
          <p:cNvPr id="3" name="投影片編號版面配置區 2">
            <a:extLst>
              <a:ext uri="{FF2B5EF4-FFF2-40B4-BE49-F238E27FC236}">
                <a16:creationId xmlns:a16="http://schemas.microsoft.com/office/drawing/2014/main" id="{12DCEC00-1793-4C1D-8561-8D2A1A14CD18}"/>
              </a:ext>
            </a:extLst>
          </p:cNvPr>
          <p:cNvSpPr>
            <a:spLocks noGrp="1"/>
          </p:cNvSpPr>
          <p:nvPr>
            <p:ph type="sldNum" idx="12"/>
          </p:nvPr>
        </p:nvSpPr>
        <p:spPr/>
        <p:txBody>
          <a:bodyPr/>
          <a:lstStyle/>
          <a:p>
            <a:pPr algn="l"/>
            <a:fld id="{00000000-1234-1234-1234-123412341234}" type="slidenum">
              <a:rPr lang="en" smtClean="0"/>
              <a:pPr algn="l"/>
              <a:t>21</a:t>
            </a:fld>
            <a:endParaRPr lang="en"/>
          </a:p>
        </p:txBody>
      </p:sp>
    </p:spTree>
    <p:extLst>
      <p:ext uri="{BB962C8B-B14F-4D97-AF65-F5344CB8AC3E}">
        <p14:creationId xmlns:p14="http://schemas.microsoft.com/office/powerpoint/2010/main" val="82833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40959" y="0"/>
            <a:ext cx="8932664" cy="6858000"/>
          </a:xfrm>
          <a:prstGeom prst="rect">
            <a:avLst/>
          </a:prstGeom>
        </p:spPr>
      </p:pic>
      <p:sp>
        <p:nvSpPr>
          <p:cNvPr id="3" name="投影片編號版面配置區 2">
            <a:extLst>
              <a:ext uri="{FF2B5EF4-FFF2-40B4-BE49-F238E27FC236}">
                <a16:creationId xmlns:a16="http://schemas.microsoft.com/office/drawing/2014/main" id="{FB819C72-2B61-4D80-8D9D-A474563D1D2B}"/>
              </a:ext>
            </a:extLst>
          </p:cNvPr>
          <p:cNvSpPr>
            <a:spLocks noGrp="1"/>
          </p:cNvSpPr>
          <p:nvPr>
            <p:ph type="sldNum" idx="12"/>
          </p:nvPr>
        </p:nvSpPr>
        <p:spPr/>
        <p:txBody>
          <a:bodyPr/>
          <a:lstStyle/>
          <a:p>
            <a:pPr algn="l"/>
            <a:fld id="{00000000-1234-1234-1234-123412341234}" type="slidenum">
              <a:rPr lang="en" smtClean="0"/>
              <a:pPr algn="l"/>
              <a:t>22</a:t>
            </a:fld>
            <a:endParaRPr lang="en"/>
          </a:p>
        </p:txBody>
      </p:sp>
    </p:spTree>
    <p:extLst>
      <p:ext uri="{BB962C8B-B14F-4D97-AF65-F5344CB8AC3E}">
        <p14:creationId xmlns:p14="http://schemas.microsoft.com/office/powerpoint/2010/main" val="3357022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169918" y="3022324"/>
            <a:ext cx="8611405" cy="1708589"/>
          </a:xfrm>
        </p:spPr>
        <p:txBody>
          <a:bodyPr/>
          <a:lstStyle/>
          <a:p>
            <a:pPr algn="l"/>
            <a:r>
              <a:rPr lang="zh-TW" altLang="en-US" sz="5867" dirty="0">
                <a:solidFill>
                  <a:schemeClr val="tx2"/>
                </a:solidFill>
                <a:latin typeface="微軟正黑體" panose="020B0604030504040204" pitchFamily="34" charset="-120"/>
                <a:ea typeface="微軟正黑體" panose="020B0604030504040204" pitchFamily="34" charset="-120"/>
              </a:rPr>
              <a:t>可以去哪裡關注婦幼人身安全新知？</a:t>
            </a:r>
          </a:p>
        </p:txBody>
      </p:sp>
      <p:sp>
        <p:nvSpPr>
          <p:cNvPr id="3" name="矩形 2"/>
          <p:cNvSpPr/>
          <p:nvPr/>
        </p:nvSpPr>
        <p:spPr>
          <a:xfrm>
            <a:off x="-315271" y="1"/>
            <a:ext cx="4627387" cy="4144661"/>
          </a:xfrm>
          <a:prstGeom prst="rect">
            <a:avLst/>
          </a:prstGeom>
          <a:noFill/>
        </p:spPr>
        <p:txBody>
          <a:bodyPr wrap="square" lIns="121920" tIns="60960" rIns="121920" bIns="60960">
            <a:spAutoFit/>
          </a:bodyPr>
          <a:lstStyle/>
          <a:p>
            <a:pPr algn="ctr"/>
            <a:r>
              <a:rPr lang="zh-TW" altLang="en-US" sz="26133"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Ｑ</a:t>
            </a:r>
          </a:p>
        </p:txBody>
      </p:sp>
      <p:sp>
        <p:nvSpPr>
          <p:cNvPr id="4" name="投影片編號版面配置區 3">
            <a:extLst>
              <a:ext uri="{FF2B5EF4-FFF2-40B4-BE49-F238E27FC236}">
                <a16:creationId xmlns:a16="http://schemas.microsoft.com/office/drawing/2014/main" id="{A76CD8F1-3C25-49F1-9A00-9568B8CEF6C9}"/>
              </a:ext>
            </a:extLst>
          </p:cNvPr>
          <p:cNvSpPr>
            <a:spLocks noGrp="1"/>
          </p:cNvSpPr>
          <p:nvPr>
            <p:ph type="sldNum" idx="12"/>
          </p:nvPr>
        </p:nvSpPr>
        <p:spPr/>
        <p:txBody>
          <a:bodyPr/>
          <a:lstStyle/>
          <a:p>
            <a:pPr algn="l"/>
            <a:fld id="{00000000-1234-1234-1234-123412341234}" type="slidenum">
              <a:rPr lang="en" smtClean="0"/>
              <a:pPr algn="l"/>
              <a:t>23</a:t>
            </a:fld>
            <a:endParaRPr lang="en"/>
          </a:p>
        </p:txBody>
      </p:sp>
    </p:spTree>
    <p:extLst>
      <p:ext uri="{BB962C8B-B14F-4D97-AF65-F5344CB8AC3E}">
        <p14:creationId xmlns:p14="http://schemas.microsoft.com/office/powerpoint/2010/main" val="2318788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532" y="1963658"/>
            <a:ext cx="5543712" cy="1637916"/>
          </a:xfrm>
          <a:prstGeom prst="rect">
            <a:avLst/>
          </a:prstGeom>
        </p:spPr>
      </p:pic>
      <p:pic>
        <p:nvPicPr>
          <p:cNvPr id="5" name="圖片 4"/>
          <p:cNvPicPr>
            <a:picLocks noChangeAspect="1"/>
          </p:cNvPicPr>
          <p:nvPr/>
        </p:nvPicPr>
        <p:blipFill rotWithShape="1">
          <a:blip r:embed="rId4" cstate="print">
            <a:biLevel thresh="75000"/>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p:blipFill>
        <p:spPr>
          <a:xfrm>
            <a:off x="1873720" y="3790983"/>
            <a:ext cx="2977417" cy="2759175"/>
          </a:xfrm>
          <a:prstGeom prst="rect">
            <a:avLst/>
          </a:prstGeom>
        </p:spPr>
      </p:pic>
      <p:pic>
        <p:nvPicPr>
          <p:cNvPr id="1026" name="Picture 2" descr="可能是文字的圖像"/>
          <p:cNvPicPr>
            <a:picLocks noChangeAspect="1" noChangeArrowheads="1"/>
          </p:cNvPicPr>
          <p:nvPr/>
        </p:nvPicPr>
        <p:blipFill rotWithShape="1">
          <a:blip r:embed="rId6" cstate="screen">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rcRect l="2594" t="2166" r="2484" b="377"/>
          <a:stretch/>
        </p:blipFill>
        <p:spPr bwMode="auto">
          <a:xfrm>
            <a:off x="6295226" y="1699209"/>
            <a:ext cx="5546620" cy="2166811"/>
          </a:xfrm>
          <a:prstGeom prst="rect">
            <a:avLst/>
          </a:prstGeom>
          <a:noFill/>
          <a:extLst>
            <a:ext uri="{909E8E84-426E-40DD-AFC4-6F175D3DCCD1}">
              <a14:hiddenFill xmlns:a14="http://schemas.microsoft.com/office/drawing/2010/main">
                <a:solidFill>
                  <a:srgbClr val="FFFFFF"/>
                </a:solidFill>
              </a14:hiddenFill>
            </a:ext>
          </a:extLst>
        </p:spPr>
      </p:pic>
      <p:pic>
        <p:nvPicPr>
          <p:cNvPr id="7" name="圖片 6"/>
          <p:cNvPicPr>
            <a:picLocks noChangeAspect="1"/>
          </p:cNvPicPr>
          <p:nvPr/>
        </p:nvPicPr>
        <p:blipFill rotWithShape="1">
          <a:blip r:embed="rId8" cstate="print">
            <a:biLevel thresh="75000"/>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a:stretch/>
        </p:blipFill>
        <p:spPr>
          <a:xfrm>
            <a:off x="7670815" y="3866021"/>
            <a:ext cx="2795440" cy="2609103"/>
          </a:xfrm>
          <a:prstGeom prst="rect">
            <a:avLst/>
          </a:prstGeom>
        </p:spPr>
      </p:pic>
      <p:sp>
        <p:nvSpPr>
          <p:cNvPr id="6" name="文字方塊 5"/>
          <p:cNvSpPr txBox="1"/>
          <p:nvPr/>
        </p:nvSpPr>
        <p:spPr>
          <a:xfrm>
            <a:off x="8149393" y="2425566"/>
            <a:ext cx="2104721" cy="130805"/>
          </a:xfrm>
          <a:prstGeom prst="rect">
            <a:avLst/>
          </a:prstGeom>
          <a:solidFill>
            <a:schemeClr val="bg1"/>
          </a:solidFill>
        </p:spPr>
        <p:txBody>
          <a:bodyPr wrap="square" rtlCol="0">
            <a:spAutoFit/>
          </a:bodyPr>
          <a:lstStyle/>
          <a:p>
            <a:pPr>
              <a:lnSpc>
                <a:spcPts val="267"/>
              </a:lnSpc>
            </a:pPr>
            <a:r>
              <a:rPr lang="zh-TW" altLang="en-US" sz="1200" b="1" dirty="0">
                <a:solidFill>
                  <a:srgbClr val="66FFFF"/>
                </a:solidFill>
              </a:rPr>
              <a:t>新竹市警察局 </a:t>
            </a:r>
            <a:r>
              <a:rPr lang="en-US" altLang="zh-TW" sz="1200" b="1" dirty="0">
                <a:solidFill>
                  <a:srgbClr val="66FFFF"/>
                </a:solidFill>
              </a:rPr>
              <a:t>‧</a:t>
            </a:r>
            <a:r>
              <a:rPr lang="zh-TW" altLang="en-US" sz="1200" b="1" dirty="0">
                <a:solidFill>
                  <a:srgbClr val="66FFFF"/>
                </a:solidFill>
              </a:rPr>
              <a:t> 婦幼警察隊</a:t>
            </a:r>
          </a:p>
        </p:txBody>
      </p:sp>
      <p:sp>
        <p:nvSpPr>
          <p:cNvPr id="9" name="矩形 8"/>
          <p:cNvSpPr/>
          <p:nvPr/>
        </p:nvSpPr>
        <p:spPr>
          <a:xfrm>
            <a:off x="0" y="873016"/>
            <a:ext cx="8823107" cy="176497"/>
          </a:xfrm>
          <a:prstGeom prst="rect">
            <a:avLst/>
          </a:prstGeom>
          <a:solidFill>
            <a:schemeClr val="accent1">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TW" altLang="en-US" sz="2400"/>
          </a:p>
        </p:txBody>
      </p:sp>
      <p:sp>
        <p:nvSpPr>
          <p:cNvPr id="10" name="標題 1"/>
          <p:cNvSpPr>
            <a:spLocks noGrp="1"/>
          </p:cNvSpPr>
          <p:nvPr>
            <p:ph type="title"/>
          </p:nvPr>
        </p:nvSpPr>
        <p:spPr>
          <a:xfrm>
            <a:off x="614825" y="210365"/>
            <a:ext cx="11360800" cy="1122400"/>
          </a:xfrm>
        </p:spPr>
        <p:txBody>
          <a:bodyPr/>
          <a:lstStyle/>
          <a:p>
            <a:r>
              <a:rPr lang="zh-TW" altLang="en-US" dirty="0">
                <a:effectLst>
                  <a:outerShdw blurRad="38100" dist="38100" dir="2700000" algn="tl">
                    <a:srgbClr val="000000">
                      <a:alpha val="43137"/>
                    </a:srgbClr>
                  </a:outerShdw>
                </a:effectLst>
                <a:latin typeface="思源黑体 CN" panose="020B0500000000000000" pitchFamily="34" charset="-128"/>
                <a:ea typeface="思源黑体 CN" panose="020B0500000000000000" pitchFamily="34" charset="-128"/>
              </a:rPr>
              <a:t>婦幼安全宣導網頁</a:t>
            </a:r>
          </a:p>
        </p:txBody>
      </p:sp>
      <p:sp>
        <p:nvSpPr>
          <p:cNvPr id="2" name="投影片編號版面配置區 1">
            <a:extLst>
              <a:ext uri="{FF2B5EF4-FFF2-40B4-BE49-F238E27FC236}">
                <a16:creationId xmlns:a16="http://schemas.microsoft.com/office/drawing/2014/main" id="{65C9A83D-1675-412E-8F32-F1C1AA5826C7}"/>
              </a:ext>
            </a:extLst>
          </p:cNvPr>
          <p:cNvSpPr>
            <a:spLocks noGrp="1"/>
          </p:cNvSpPr>
          <p:nvPr>
            <p:ph type="sldNum" idx="12"/>
          </p:nvPr>
        </p:nvSpPr>
        <p:spPr/>
        <p:txBody>
          <a:bodyPr/>
          <a:lstStyle/>
          <a:p>
            <a:pPr algn="l"/>
            <a:fld id="{00000000-1234-1234-1234-123412341234}" type="slidenum">
              <a:rPr lang="en" smtClean="0"/>
              <a:pPr algn="l"/>
              <a:t>24</a:t>
            </a:fld>
            <a:endParaRPr lang="en"/>
          </a:p>
        </p:txBody>
      </p:sp>
    </p:spTree>
    <p:extLst>
      <p:ext uri="{BB962C8B-B14F-4D97-AF65-F5344CB8AC3E}">
        <p14:creationId xmlns:p14="http://schemas.microsoft.com/office/powerpoint/2010/main" val="4069288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71000">
              <a:schemeClr val="accent3"/>
            </a:gs>
          </a:gsLst>
          <a:lin ang="2700000" scaled="1"/>
        </a:gradFill>
        <a:effectLst/>
      </p:bgPr>
    </p:bg>
    <p:spTree>
      <p:nvGrpSpPr>
        <p:cNvPr id="1" name=""/>
        <p:cNvGrpSpPr/>
        <p:nvPr/>
      </p:nvGrpSpPr>
      <p:grpSpPr>
        <a:xfrm>
          <a:off x="0" y="0"/>
          <a:ext cx="0" cy="0"/>
          <a:chOff x="0" y="0"/>
          <a:chExt cx="0" cy="0"/>
        </a:xfrm>
      </p:grpSpPr>
      <p:sp useBgFill="1">
        <p:nvSpPr>
          <p:cNvPr id="18" name="矩形 17">
            <a:extLst>
              <a:ext uri="{FF2B5EF4-FFF2-40B4-BE49-F238E27FC236}">
                <a16:creationId xmlns:a16="http://schemas.microsoft.com/office/drawing/2014/main" id="{93F2CC0B-D5F1-40B8-9CC6-4A36850B6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pic>
        <p:nvPicPr>
          <p:cNvPr id="5" name="圖片 4" descr="光點">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duotone>
              <a:schemeClr val="bg2">
                <a:shade val="45000"/>
                <a:satMod val="135000"/>
              </a:schemeClr>
              <a:prstClr val="white"/>
            </a:duotone>
            <a:alphaModFix amt="40000"/>
            <a:extLst>
              <a:ext uri="{28A0092B-C50C-407E-A947-70E740481C1C}">
                <a14:useLocalDpi xmlns:a14="http://schemas.microsoft.com/office/drawing/2010/main"/>
              </a:ext>
            </a:extLst>
          </a:blip>
          <a:srcRect/>
          <a:stretch/>
        </p:blipFill>
        <p:spPr>
          <a:xfrm>
            <a:off x="100651" y="104360"/>
            <a:ext cx="12192000" cy="6857990"/>
          </a:xfrm>
          <a:prstGeom prst="rect">
            <a:avLst/>
          </a:prstGeom>
        </p:spPr>
      </p:pic>
      <p:sp>
        <p:nvSpPr>
          <p:cNvPr id="2" name="標題 1">
            <a:extLst>
              <a:ext uri="{FF2B5EF4-FFF2-40B4-BE49-F238E27FC236}">
                <a16:creationId xmlns:a16="http://schemas.microsoft.com/office/drawing/2014/main" id="{F266081D-517B-5D43-A7B4-E67DDEDC0B31}"/>
              </a:ext>
            </a:extLst>
          </p:cNvPr>
          <p:cNvSpPr>
            <a:spLocks noGrp="1"/>
          </p:cNvSpPr>
          <p:nvPr>
            <p:ph type="ctrTitle"/>
          </p:nvPr>
        </p:nvSpPr>
        <p:spPr>
          <a:xfrm>
            <a:off x="1959692" y="2826900"/>
            <a:ext cx="8914874" cy="1445425"/>
          </a:xfrm>
        </p:spPr>
        <p:txBody>
          <a:bodyPr rtlCol="0">
            <a:noAutofit/>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zh-TW" altLang="en-US" sz="7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Black" panose="020B0A04020102020204"/>
                <a:ea typeface="微軟正黑體" panose="020B0604030504040204" pitchFamily="34" charset="-120"/>
                <a:cs typeface="+mj-cs"/>
              </a:rPr>
              <a:t>你我關心●婦幼安心</a:t>
            </a:r>
            <a:endParaRPr kumimoji="0" lang="en-US" altLang="zh-TW" sz="72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Microsoft JhengHei UI" panose="020B0604030504040204" pitchFamily="34" charset="-120"/>
              <a:ea typeface="Microsoft JhengHei UI" panose="020B0604030504040204" pitchFamily="34" charset="-120"/>
              <a:cs typeface="+mj-cs"/>
            </a:endParaRPr>
          </a:p>
        </p:txBody>
      </p:sp>
      <p:grpSp>
        <p:nvGrpSpPr>
          <p:cNvPr id="20" name="群組 19">
            <a:extLst>
              <a:ext uri="{FF2B5EF4-FFF2-40B4-BE49-F238E27FC236}">
                <a16:creationId xmlns:a16="http://schemas.microsoft.com/office/drawing/2014/main" id="{631C6CE6-1810-44ED-A6D7-3FF53040A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accent1">
              <a:lumMod val="75000"/>
              <a:alpha val="40000"/>
            </a:schemeClr>
          </a:solidFill>
        </p:grpSpPr>
        <p:sp>
          <p:nvSpPr>
            <p:cNvPr id="21" name="手繪多邊形 11">
              <a:extLst>
                <a:ext uri="{FF2B5EF4-FFF2-40B4-BE49-F238E27FC236}">
                  <a16:creationId xmlns:a16="http://schemas.microsoft.com/office/drawing/2014/main" id="{1F6D8BFE-D0D0-4BAE-9D5A-701DE7D3CE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2" name="手繪多邊形​​ 12">
              <a:extLst>
                <a:ext uri="{FF2B5EF4-FFF2-40B4-BE49-F238E27FC236}">
                  <a16:creationId xmlns:a16="http://schemas.microsoft.com/office/drawing/2014/main" id="{53F86D30-CEDB-4D96-AF73-AA3CD5A43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3" name="手繪多邊形 13">
              <a:extLst>
                <a:ext uri="{FF2B5EF4-FFF2-40B4-BE49-F238E27FC236}">
                  <a16:creationId xmlns:a16="http://schemas.microsoft.com/office/drawing/2014/main" id="{F5187540-C4C8-410C-A395-69FCB1C8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4" name="手繪多邊形​​ 14">
              <a:extLst>
                <a:ext uri="{FF2B5EF4-FFF2-40B4-BE49-F238E27FC236}">
                  <a16:creationId xmlns:a16="http://schemas.microsoft.com/office/drawing/2014/main" id="{75BD6E4A-797C-451B-B08F-D99C1A9D13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5" name="手繪多邊形 15">
              <a:extLst>
                <a:ext uri="{FF2B5EF4-FFF2-40B4-BE49-F238E27FC236}">
                  <a16:creationId xmlns:a16="http://schemas.microsoft.com/office/drawing/2014/main" id="{0D241082-BAFA-462E-827B-5814B020F5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6" name="手繪多邊形 16">
              <a:extLst>
                <a:ext uri="{FF2B5EF4-FFF2-40B4-BE49-F238E27FC236}">
                  <a16:creationId xmlns:a16="http://schemas.microsoft.com/office/drawing/2014/main" id="{2920CCBD-116D-450B-9608-99F05F7D7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7" name="手繪多邊形 17">
              <a:extLst>
                <a:ext uri="{FF2B5EF4-FFF2-40B4-BE49-F238E27FC236}">
                  <a16:creationId xmlns:a16="http://schemas.microsoft.com/office/drawing/2014/main" id="{A57CD3DE-CEAF-4BD4-A5EF-24B3E622BB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8" name="手繪多邊形 18">
              <a:extLst>
                <a:ext uri="{FF2B5EF4-FFF2-40B4-BE49-F238E27FC236}">
                  <a16:creationId xmlns:a16="http://schemas.microsoft.com/office/drawing/2014/main" id="{4EC3258C-366B-4629-A7D3-5173D3637D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9" name="手繪多邊形 19">
              <a:extLst>
                <a:ext uri="{FF2B5EF4-FFF2-40B4-BE49-F238E27FC236}">
                  <a16:creationId xmlns:a16="http://schemas.microsoft.com/office/drawing/2014/main" id="{D444D63A-CE2B-4ACD-BA0E-4ADECAD86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0" name="手繪多邊形 20">
              <a:extLst>
                <a:ext uri="{FF2B5EF4-FFF2-40B4-BE49-F238E27FC236}">
                  <a16:creationId xmlns:a16="http://schemas.microsoft.com/office/drawing/2014/main" id="{7A504DF6-187A-4A54-96E8-3F3F28AAA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1" name="手繪多邊形 21">
              <a:extLst>
                <a:ext uri="{FF2B5EF4-FFF2-40B4-BE49-F238E27FC236}">
                  <a16:creationId xmlns:a16="http://schemas.microsoft.com/office/drawing/2014/main" id="{FE04C6F5-6DC5-4C7E-9278-9BE624FC78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2" name="手繪多邊形 22">
              <a:extLst>
                <a:ext uri="{FF2B5EF4-FFF2-40B4-BE49-F238E27FC236}">
                  <a16:creationId xmlns:a16="http://schemas.microsoft.com/office/drawing/2014/main" id="{94A02D9B-E6A9-4D6A-9D2A-D81C76802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4" name="群組 33">
            <a:extLst>
              <a:ext uri="{FF2B5EF4-FFF2-40B4-BE49-F238E27FC236}">
                <a16:creationId xmlns:a16="http://schemas.microsoft.com/office/drawing/2014/main" id="{B78034A6-3565-46AA-9E73-1C954666AB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0"/>
            <a:ext cx="2356675" cy="6853284"/>
            <a:chOff x="6627813" y="195452"/>
            <a:chExt cx="1952625" cy="5678299"/>
          </a:xfrm>
          <a:solidFill>
            <a:schemeClr val="accent1"/>
          </a:solidFill>
        </p:grpSpPr>
        <p:sp>
          <p:nvSpPr>
            <p:cNvPr id="35" name="手繪多邊形 27">
              <a:extLst>
                <a:ext uri="{FF2B5EF4-FFF2-40B4-BE49-F238E27FC236}">
                  <a16:creationId xmlns:a16="http://schemas.microsoft.com/office/drawing/2014/main" id="{04947AA2-A772-42CB-9CEC-065095D3DC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6" name="手繪多邊形 28">
              <a:extLst>
                <a:ext uri="{FF2B5EF4-FFF2-40B4-BE49-F238E27FC236}">
                  <a16:creationId xmlns:a16="http://schemas.microsoft.com/office/drawing/2014/main" id="{83C52D84-DEC1-4E16-972E-8EEA5D5224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7" name="手繪多邊形 29">
              <a:extLst>
                <a:ext uri="{FF2B5EF4-FFF2-40B4-BE49-F238E27FC236}">
                  <a16:creationId xmlns:a16="http://schemas.microsoft.com/office/drawing/2014/main" id="{2036A28D-EF09-41F7-906F-CF405361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8" name="手繪多邊形 30">
              <a:extLst>
                <a:ext uri="{FF2B5EF4-FFF2-40B4-BE49-F238E27FC236}">
                  <a16:creationId xmlns:a16="http://schemas.microsoft.com/office/drawing/2014/main" id="{EE8D92C7-C907-4120-95E3-80E3DC85BB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9" name="手繪多邊形 31">
              <a:extLst>
                <a:ext uri="{FF2B5EF4-FFF2-40B4-BE49-F238E27FC236}">
                  <a16:creationId xmlns:a16="http://schemas.microsoft.com/office/drawing/2014/main" id="{BBCEAAB8-CD22-41D7-B330-702682A27C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40" name="手繪多邊形​​ 32">
              <a:extLst>
                <a:ext uri="{FF2B5EF4-FFF2-40B4-BE49-F238E27FC236}">
                  <a16:creationId xmlns:a16="http://schemas.microsoft.com/office/drawing/2014/main" id="{6BBC1FEE-3D72-492B-8D8A-BE1A55076F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1" name="手繪多邊形​​ 33">
              <a:extLst>
                <a:ext uri="{FF2B5EF4-FFF2-40B4-BE49-F238E27FC236}">
                  <a16:creationId xmlns:a16="http://schemas.microsoft.com/office/drawing/2014/main" id="{C28C6E5C-C393-435C-96A1-AA2859BDC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2" name="手繪多邊形 34">
              <a:extLst>
                <a:ext uri="{FF2B5EF4-FFF2-40B4-BE49-F238E27FC236}">
                  <a16:creationId xmlns:a16="http://schemas.microsoft.com/office/drawing/2014/main" id="{2C2C991F-AC51-4DF5-B8DD-19B08C1CB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3" name="手繪多邊形 35">
              <a:extLst>
                <a:ext uri="{FF2B5EF4-FFF2-40B4-BE49-F238E27FC236}">
                  <a16:creationId xmlns:a16="http://schemas.microsoft.com/office/drawing/2014/main" id="{9C916B5F-285D-4F5A-9085-6781753AF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4" name="手繪多邊形​​ 36">
              <a:extLst>
                <a:ext uri="{FF2B5EF4-FFF2-40B4-BE49-F238E27FC236}">
                  <a16:creationId xmlns:a16="http://schemas.microsoft.com/office/drawing/2014/main" id="{0375DD5F-9D17-4873-B697-3D44A5EBE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5" name="手繪多邊形​​ 37">
              <a:extLst>
                <a:ext uri="{FF2B5EF4-FFF2-40B4-BE49-F238E27FC236}">
                  <a16:creationId xmlns:a16="http://schemas.microsoft.com/office/drawing/2014/main" id="{A159BBC7-6A8B-4612-94A8-56323452C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6" name="手繪多邊形​​ 38">
              <a:extLst>
                <a:ext uri="{FF2B5EF4-FFF2-40B4-BE49-F238E27FC236}">
                  <a16:creationId xmlns:a16="http://schemas.microsoft.com/office/drawing/2014/main" id="{177C901C-F8DE-4C99-95C8-F8CA1B84F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8" name="矩形 47">
            <a:extLst>
              <a:ext uri="{FF2B5EF4-FFF2-40B4-BE49-F238E27FC236}">
                <a16:creationId xmlns:a16="http://schemas.microsoft.com/office/drawing/2014/main" id="{D1D655F2-6D15-4265-ADEE-EF0075C13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0" name="手繪多邊形​​ 69">
            <a:extLst>
              <a:ext uri="{FF2B5EF4-FFF2-40B4-BE49-F238E27FC236}">
                <a16:creationId xmlns:a16="http://schemas.microsoft.com/office/drawing/2014/main" id="{3248A930-1A6E-4EFB-8213-D1AC735BE0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47" name="副標題 12">
            <a:extLst>
              <a:ext uri="{FF2B5EF4-FFF2-40B4-BE49-F238E27FC236}">
                <a16:creationId xmlns:a16="http://schemas.microsoft.com/office/drawing/2014/main" id="{3AB0BC10-5952-448F-8340-0967447E7125}"/>
              </a:ext>
            </a:extLst>
          </p:cNvPr>
          <p:cNvSpPr txBox="1">
            <a:spLocks/>
          </p:cNvSpPr>
          <p:nvPr/>
        </p:nvSpPr>
        <p:spPr>
          <a:xfrm>
            <a:off x="521551" y="184158"/>
            <a:ext cx="8915399"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j-ea"/>
                <a:ea typeface="+mj-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j-ea"/>
                <a:ea typeface="+mj-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j-ea"/>
                <a:ea typeface="+mj-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j-ea"/>
                <a:ea typeface="+mj-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j-ea"/>
                <a:ea typeface="+mj-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DE32DE"/>
              </a:buClr>
              <a:buSzTx/>
              <a:buFont typeface="Wingdings 3" charset="2"/>
              <a:buNone/>
              <a:tabLst/>
              <a:defRPr/>
            </a:pPr>
            <a:endParaRPr kumimoji="0" lang="zh-TW" altLang="en-US" sz="1800" b="1" i="0" u="none" strike="noStrike" kern="1200" cap="none" spc="0" normalizeH="0" baseline="0" noProof="0" dirty="0">
              <a:ln>
                <a:noFill/>
              </a:ln>
              <a:solidFill>
                <a:prstClr val="white">
                  <a:lumMod val="65000"/>
                  <a:lumOff val="35000"/>
                </a:prstClr>
              </a:solidFill>
              <a:effectLst/>
              <a:uLnTx/>
              <a:uFillTx/>
              <a:latin typeface="微軟正黑體" panose="020B0604030504040204" pitchFamily="34" charset="-120"/>
              <a:ea typeface="微軟正黑體" panose="020B0604030504040204" pitchFamily="34" charset="-120"/>
              <a:cs typeface="+mn-cs"/>
            </a:endParaRPr>
          </a:p>
        </p:txBody>
      </p:sp>
      <p:sp>
        <p:nvSpPr>
          <p:cNvPr id="6" name="副標題 12">
            <a:extLst>
              <a:ext uri="{FF2B5EF4-FFF2-40B4-BE49-F238E27FC236}">
                <a16:creationId xmlns:a16="http://schemas.microsoft.com/office/drawing/2014/main" id="{9E730AFA-9CB4-79FF-B92C-44A313779839}"/>
              </a:ext>
            </a:extLst>
          </p:cNvPr>
          <p:cNvSpPr>
            <a:spLocks noGrp="1"/>
          </p:cNvSpPr>
          <p:nvPr>
            <p:ph type="subTitle" idx="1"/>
          </p:nvPr>
        </p:nvSpPr>
        <p:spPr>
          <a:xfrm>
            <a:off x="5440573" y="4633694"/>
            <a:ext cx="1840174" cy="836661"/>
          </a:xfrm>
        </p:spPr>
        <p:txBody>
          <a:bodyPr rtlCol="0">
            <a:normAutofit/>
          </a:bodyPr>
          <a:lstStyle/>
          <a:p>
            <a:pPr algn="ctr" rtl="0"/>
            <a:r>
              <a:rPr lang="zh-TW" altLang="en-US" b="1" dirty="0"/>
              <a:t>新竹市警察局</a:t>
            </a:r>
            <a:endParaRPr lang="en-US" altLang="zh-TW" b="1" dirty="0"/>
          </a:p>
          <a:p>
            <a:pPr algn="ctr" rtl="0"/>
            <a:r>
              <a:rPr lang="zh-TW" altLang="en-US" b="1" dirty="0"/>
              <a:t>婦幼警察隊</a:t>
            </a:r>
            <a:endParaRPr lang="en-US" altLang="zh-TW" b="1" dirty="0"/>
          </a:p>
        </p:txBody>
      </p:sp>
    </p:spTree>
    <p:extLst>
      <p:ext uri="{BB962C8B-B14F-4D97-AF65-F5344CB8AC3E}">
        <p14:creationId xmlns:p14="http://schemas.microsoft.com/office/powerpoint/2010/main" val="2140076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82F9BEA-AB8E-4893-A184-F810567067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048E-752E-4350-A603-90CCC7EB4C6E}"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sp>
        <p:nvSpPr>
          <p:cNvPr id="12" name="AutoShape 2" descr="89261279">
            <a:extLst>
              <a:ext uri="{FF2B5EF4-FFF2-40B4-BE49-F238E27FC236}">
                <a16:creationId xmlns:a16="http://schemas.microsoft.com/office/drawing/2014/main" id="{66400260-0CFC-4B85-828B-3980D5D99A91}"/>
              </a:ext>
            </a:extLst>
          </p:cNvPr>
          <p:cNvSpPr>
            <a:spLocks noGrp="1" noChangeAspect="1" noChangeArrowheads="1"/>
          </p:cNvSpPr>
          <p:nvPr>
            <p:ph idx="1"/>
          </p:nvPr>
        </p:nvSpPr>
        <p:spPr bwMode="auto">
          <a:xfrm>
            <a:off x="4114800" y="2936385"/>
            <a:ext cx="4396740" cy="3664809"/>
          </a:xfrm>
          <a:prstGeom prst="rect">
            <a:avLst/>
          </a:prstGeom>
          <a:ln>
            <a:noFill/>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prstTxWarp prst="textNoShape">
              <a:avLst/>
            </a:prstTxWarp>
            <a:normAutofit/>
          </a:bodyPr>
          <a:lstStyle/>
          <a:p>
            <a:r>
              <a:rPr lang="zh-TW" altLang="en-US" sz="3600" b="1" dirty="0">
                <a:solidFill>
                  <a:schemeClr val="tx1"/>
                </a:solidFill>
                <a:latin typeface="微軟正黑體" panose="020B0604030504040204" pitchFamily="34" charset="-120"/>
                <a:ea typeface="微軟正黑體" panose="020B0604030504040204" pitchFamily="34" charset="-120"/>
              </a:rPr>
              <a:t>為保護</a:t>
            </a:r>
            <a:r>
              <a:rPr lang="zh-TW" altLang="en-US" sz="3600" b="1" dirty="0">
                <a:solidFill>
                  <a:srgbClr val="FF0000"/>
                </a:solidFill>
                <a:latin typeface="微軟正黑體" panose="020B0604030504040204" pitchFamily="34" charset="-120"/>
                <a:ea typeface="微軟正黑體" panose="020B0604030504040204" pitchFamily="34" charset="-120"/>
              </a:rPr>
              <a:t>個人</a:t>
            </a:r>
            <a:r>
              <a:rPr lang="zh-TW" altLang="en-US" sz="3600" b="1" dirty="0">
                <a:solidFill>
                  <a:schemeClr val="tx1"/>
                </a:solidFill>
                <a:latin typeface="微軟正黑體" panose="020B0604030504040204" pitchFamily="34" charset="-120"/>
                <a:ea typeface="微軟正黑體" panose="020B0604030504040204" pitchFamily="34" charset="-120"/>
              </a:rPr>
              <a:t>身心安全、行動自由、生活私密領域及資訊隱私，免於受到跟蹤騷擾行為侵擾，維護</a:t>
            </a:r>
            <a:r>
              <a:rPr lang="zh-TW" altLang="en-US" sz="3600" b="1" dirty="0">
                <a:solidFill>
                  <a:srgbClr val="FF0000"/>
                </a:solidFill>
                <a:latin typeface="微軟正黑體" panose="020B0604030504040204" pitchFamily="34" charset="-120"/>
                <a:ea typeface="微軟正黑體" panose="020B0604030504040204" pitchFamily="34" charset="-120"/>
              </a:rPr>
              <a:t>個人</a:t>
            </a:r>
            <a:r>
              <a:rPr lang="zh-TW" altLang="en-US" sz="3600" b="1" dirty="0">
                <a:solidFill>
                  <a:schemeClr val="tx1"/>
                </a:solidFill>
                <a:latin typeface="微軟正黑體" panose="020B0604030504040204" pitchFamily="34" charset="-120"/>
                <a:ea typeface="微軟正黑體" panose="020B0604030504040204" pitchFamily="34" charset="-120"/>
              </a:rPr>
              <a:t>人格尊嚴，特制定本法。</a:t>
            </a:r>
          </a:p>
        </p:txBody>
      </p:sp>
      <p:sp>
        <p:nvSpPr>
          <p:cNvPr id="9" name="圓角矩形 14">
            <a:extLst>
              <a:ext uri="{FF2B5EF4-FFF2-40B4-BE49-F238E27FC236}">
                <a16:creationId xmlns:a16="http://schemas.microsoft.com/office/drawing/2014/main" id="{B9235379-84BF-4B63-9314-EE9D0151FA35}"/>
              </a:ext>
            </a:extLst>
          </p:cNvPr>
          <p:cNvSpPr/>
          <p:nvPr/>
        </p:nvSpPr>
        <p:spPr>
          <a:xfrm>
            <a:off x="4015741" y="2812536"/>
            <a:ext cx="4594859" cy="3874978"/>
          </a:xfrm>
          <a:prstGeom prst="roundRect">
            <a:avLst/>
          </a:prstGeom>
          <a:noFill/>
          <a:ln w="25400" cap="flat" cmpd="sng" algn="ctr">
            <a:solidFill>
              <a:srgbClr val="FF0000"/>
            </a:soli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pic>
        <p:nvPicPr>
          <p:cNvPr id="2" name="圖片 1">
            <a:extLst>
              <a:ext uri="{FF2B5EF4-FFF2-40B4-BE49-F238E27FC236}">
                <a16:creationId xmlns:a16="http://schemas.microsoft.com/office/drawing/2014/main" id="{8794A08E-D183-48A5-BB81-3F0A95F0AF60}"/>
              </a:ext>
            </a:extLst>
          </p:cNvPr>
          <p:cNvPicPr>
            <a:picLocks noChangeAspect="1"/>
          </p:cNvPicPr>
          <p:nvPr/>
        </p:nvPicPr>
        <p:blipFill>
          <a:blip r:embed="rId3"/>
          <a:stretch>
            <a:fillRect/>
          </a:stretch>
        </p:blipFill>
        <p:spPr>
          <a:xfrm>
            <a:off x="5457893" y="1107401"/>
            <a:ext cx="1553305" cy="1553305"/>
          </a:xfrm>
          <a:prstGeom prst="rect">
            <a:avLst/>
          </a:prstGeom>
        </p:spPr>
      </p:pic>
      <p:sp>
        <p:nvSpPr>
          <p:cNvPr id="15" name="任意多边形 10">
            <a:extLst>
              <a:ext uri="{FF2B5EF4-FFF2-40B4-BE49-F238E27FC236}">
                <a16:creationId xmlns:a16="http://schemas.microsoft.com/office/drawing/2014/main" id="{47430074-5BBF-4FAA-B92A-7F5BAB003043}"/>
              </a:ext>
            </a:extLst>
          </p:cNvPr>
          <p:cNvSpPr/>
          <p:nvPr/>
        </p:nvSpPr>
        <p:spPr>
          <a:xfrm rot="5400000">
            <a:off x="1852821" y="-1650449"/>
            <a:ext cx="1237785" cy="501661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1EB8C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Book Antiqua"/>
              <a:ea typeface="+mn-ea"/>
              <a:cs typeface="+mn-cs"/>
            </a:endParaRPr>
          </a:p>
        </p:txBody>
      </p:sp>
      <p:sp>
        <p:nvSpPr>
          <p:cNvPr id="17" name="椭圆 1">
            <a:extLst>
              <a:ext uri="{FF2B5EF4-FFF2-40B4-BE49-F238E27FC236}">
                <a16:creationId xmlns:a16="http://schemas.microsoft.com/office/drawing/2014/main" id="{B08798C5-B100-4160-B0EE-2ABF740B8DE8}"/>
              </a:ext>
            </a:extLst>
          </p:cNvPr>
          <p:cNvSpPr/>
          <p:nvPr/>
        </p:nvSpPr>
        <p:spPr>
          <a:xfrm>
            <a:off x="114693" y="205283"/>
            <a:ext cx="1333500" cy="1333500"/>
          </a:xfrm>
          <a:prstGeom prst="ellipse">
            <a:avLst/>
          </a:prstGeom>
          <a:solidFill>
            <a:sysClr val="window" lastClr="FFFFFF"/>
          </a:solidFill>
          <a:ln w="38100" cap="flat" cmpd="sng" algn="ctr">
            <a:solidFill>
              <a:srgbClr val="1EB8C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Book Antiqua"/>
              <a:ea typeface="+mn-ea"/>
              <a:cs typeface="+mn-cs"/>
            </a:endParaRPr>
          </a:p>
        </p:txBody>
      </p:sp>
      <p:pic>
        <p:nvPicPr>
          <p:cNvPr id="18" name="圖片 17">
            <a:extLst>
              <a:ext uri="{FF2B5EF4-FFF2-40B4-BE49-F238E27FC236}">
                <a16:creationId xmlns:a16="http://schemas.microsoft.com/office/drawing/2014/main" id="{5C3EC1FB-096A-484F-BAB0-B830D7C48E40}"/>
              </a:ext>
            </a:extLst>
          </p:cNvPr>
          <p:cNvPicPr>
            <a:picLocks noChangeAspect="1"/>
          </p:cNvPicPr>
          <p:nvPr/>
        </p:nvPicPr>
        <p:blipFill>
          <a:blip r:embed="rId4"/>
          <a:stretch>
            <a:fillRect/>
          </a:stretch>
        </p:blipFill>
        <p:spPr>
          <a:xfrm>
            <a:off x="356222" y="432638"/>
            <a:ext cx="850443" cy="850443"/>
          </a:xfrm>
          <a:prstGeom prst="rect">
            <a:avLst/>
          </a:prstGeom>
          <a:solidFill>
            <a:schemeClr val="accent1"/>
          </a:solidFill>
        </p:spPr>
      </p:pic>
      <p:sp>
        <p:nvSpPr>
          <p:cNvPr id="19" name="流程圖: 接點 18">
            <a:extLst>
              <a:ext uri="{FF2B5EF4-FFF2-40B4-BE49-F238E27FC236}">
                <a16:creationId xmlns:a16="http://schemas.microsoft.com/office/drawing/2014/main" id="{80AB70DC-41E5-4A21-991A-591AE8E3C78E}"/>
              </a:ext>
            </a:extLst>
          </p:cNvPr>
          <p:cNvSpPr/>
          <p:nvPr/>
        </p:nvSpPr>
        <p:spPr>
          <a:xfrm>
            <a:off x="364223" y="459293"/>
            <a:ext cx="842442" cy="797134"/>
          </a:xfrm>
          <a:prstGeom prst="flowChartConnector">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4472C4"/>
              </a:solidFill>
              <a:effectLst/>
              <a:uLnTx/>
              <a:uFillTx/>
              <a:latin typeface="Calibri" panose="020F0502020204030204"/>
              <a:ea typeface="新細明體" panose="02020500000000000000" pitchFamily="18" charset="-120"/>
              <a:cs typeface="+mn-cs"/>
            </a:endParaRPr>
          </a:p>
        </p:txBody>
      </p:sp>
      <p:sp>
        <p:nvSpPr>
          <p:cNvPr id="3" name="矩形 2">
            <a:extLst>
              <a:ext uri="{FF2B5EF4-FFF2-40B4-BE49-F238E27FC236}">
                <a16:creationId xmlns:a16="http://schemas.microsoft.com/office/drawing/2014/main" id="{73943846-3275-4834-B9A8-FA7C63D36981}"/>
              </a:ext>
            </a:extLst>
          </p:cNvPr>
          <p:cNvSpPr/>
          <p:nvPr/>
        </p:nvSpPr>
        <p:spPr>
          <a:xfrm>
            <a:off x="1456195" y="418895"/>
            <a:ext cx="3310522" cy="830997"/>
          </a:xfrm>
          <a:prstGeom prst="rect">
            <a:avLst/>
          </a:prstGeom>
        </p:spPr>
        <p:txBody>
          <a:bodyPr wrap="none">
            <a:spAutoFit/>
          </a:bodyPr>
          <a:lstStyle/>
          <a:p>
            <a:pPr lvl="0" algn="ctr" defTabSz="914400">
              <a:spcBef>
                <a:spcPct val="0"/>
              </a:spcBef>
              <a:defRPr/>
            </a:pPr>
            <a:r>
              <a:rPr lang="zh-TW" altLang="en-US" sz="4800" b="1" dirty="0">
                <a:solidFill>
                  <a:prstClr val="white"/>
                </a:solidFill>
                <a:latin typeface="Arial" panose="020B0604020202020204" pitchFamily="34" charset="0"/>
                <a:ea typeface="微软雅黑" panose="020B0503020204020204" pitchFamily="34" charset="-122"/>
              </a:rPr>
              <a:t>立法目的</a:t>
            </a:r>
            <a:r>
              <a:rPr lang="en-US" altLang="zh-TW" sz="4800" b="1" dirty="0">
                <a:solidFill>
                  <a:prstClr val="white"/>
                </a:solidFill>
                <a:latin typeface="Arial" panose="020B0604020202020204" pitchFamily="34" charset="0"/>
                <a:ea typeface="微软雅黑" panose="020B0503020204020204" pitchFamily="34" charset="-122"/>
              </a:rPr>
              <a:t>§1</a:t>
            </a:r>
            <a:endParaRPr lang="zh-CN" altLang="en-US" sz="4800" b="1" dirty="0">
              <a:solidFill>
                <a:prstClr val="white"/>
              </a:solidFill>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94998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圓角 4">
            <a:extLst>
              <a:ext uri="{FF2B5EF4-FFF2-40B4-BE49-F238E27FC236}">
                <a16:creationId xmlns:a16="http://schemas.microsoft.com/office/drawing/2014/main" id="{91180F0C-0F23-542F-5C21-5A56A7811453}"/>
              </a:ext>
            </a:extLst>
          </p:cNvPr>
          <p:cNvSpPr/>
          <p:nvPr/>
        </p:nvSpPr>
        <p:spPr>
          <a:xfrm>
            <a:off x="1681289" y="1676400"/>
            <a:ext cx="980566" cy="4953000"/>
          </a:xfrm>
          <a:prstGeom prst="roundRect">
            <a:avLst/>
          </a:prstGeom>
          <a:solidFill>
            <a:srgbClr val="002060"/>
          </a:solidFill>
          <a:ln w="9525" cap="flat" cmpd="sng" algn="ctr">
            <a:solidFill>
              <a:srgbClr val="00ADDC">
                <a:shade val="95000"/>
                <a:satMod val="105000"/>
              </a:srgbClr>
            </a:solidFill>
            <a:prstDash val="solid"/>
          </a:ln>
          <a:effectLst>
            <a:outerShdw blurRad="40000" dist="23000" dir="5400000" rotWithShape="0">
              <a:srgbClr val="000000">
                <a:alpha val="35000"/>
              </a:srgbClr>
            </a:outerShdw>
          </a:effectLst>
        </p:spPr>
        <p:txBody>
          <a:bodyPr vert="eaVert" rtlCol="0" anchor="ctr"/>
          <a:lstStyle/>
          <a:p>
            <a:pPr algn="ctr" defTabSz="914400">
              <a:defRPr/>
            </a:pPr>
            <a:r>
              <a:rPr lang="zh-TW" altLang="en-US" sz="2700" b="1" kern="0" dirty="0">
                <a:solidFill>
                  <a:prstClr val="white"/>
                </a:solidFill>
                <a:latin typeface="微軟正黑體" panose="020B0604030504040204" pitchFamily="34" charset="-120"/>
                <a:ea typeface="微軟正黑體" panose="020B0604030504040204" pitchFamily="34" charset="-120"/>
              </a:rPr>
              <a:t>本市跟騷法權責單位分工表</a:t>
            </a:r>
          </a:p>
        </p:txBody>
      </p:sp>
      <p:sp>
        <p:nvSpPr>
          <p:cNvPr id="8" name="矩形: 圓角 7">
            <a:extLst>
              <a:ext uri="{FF2B5EF4-FFF2-40B4-BE49-F238E27FC236}">
                <a16:creationId xmlns:a16="http://schemas.microsoft.com/office/drawing/2014/main" id="{FC832F8D-387B-F5DC-3589-D099C551C4B6}"/>
              </a:ext>
            </a:extLst>
          </p:cNvPr>
          <p:cNvSpPr/>
          <p:nvPr/>
        </p:nvSpPr>
        <p:spPr>
          <a:xfrm>
            <a:off x="2900489" y="1676400"/>
            <a:ext cx="1168589" cy="762000"/>
          </a:xfrm>
          <a:prstGeom prst="roundRect">
            <a:avLst/>
          </a:prstGeom>
          <a:gradFill rotWithShape="1">
            <a:gsLst>
              <a:gs pos="0">
                <a:srgbClr val="1AB39F">
                  <a:shade val="51000"/>
                  <a:satMod val="130000"/>
                </a:srgbClr>
              </a:gs>
              <a:gs pos="80000">
                <a:srgbClr val="1AB39F">
                  <a:shade val="93000"/>
                  <a:satMod val="130000"/>
                </a:srgbClr>
              </a:gs>
              <a:gs pos="100000">
                <a:srgbClr val="1AB39F">
                  <a:shade val="94000"/>
                  <a:satMod val="135000"/>
                </a:srgbClr>
              </a:gs>
            </a:gsLst>
            <a:lin ang="16200000" scaled="0"/>
          </a:gradFill>
          <a:ln w="9525" cap="flat" cmpd="sng" algn="ctr">
            <a:solidFill>
              <a:srgbClr val="1AB39F">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2000" b="1" kern="0" dirty="0">
                <a:solidFill>
                  <a:prstClr val="white"/>
                </a:solidFill>
                <a:latin typeface="微軟正黑體" panose="020B0604030504040204" pitchFamily="34" charset="-120"/>
                <a:ea typeface="微軟正黑體" panose="020B0604030504040204" pitchFamily="34" charset="-120"/>
              </a:rPr>
              <a:t>警察局</a:t>
            </a:r>
          </a:p>
        </p:txBody>
      </p:sp>
      <p:sp>
        <p:nvSpPr>
          <p:cNvPr id="9" name="矩形: 圓角 8">
            <a:extLst>
              <a:ext uri="{FF2B5EF4-FFF2-40B4-BE49-F238E27FC236}">
                <a16:creationId xmlns:a16="http://schemas.microsoft.com/office/drawing/2014/main" id="{014E2C3E-D733-A265-87F5-1571BA8943EF}"/>
              </a:ext>
            </a:extLst>
          </p:cNvPr>
          <p:cNvSpPr/>
          <p:nvPr/>
        </p:nvSpPr>
        <p:spPr>
          <a:xfrm>
            <a:off x="2900489" y="2514600"/>
            <a:ext cx="1168587" cy="762000"/>
          </a:xfrm>
          <a:prstGeom prst="roundRect">
            <a:avLst/>
          </a:prstGeom>
          <a:gradFill rotWithShape="1">
            <a:gsLst>
              <a:gs pos="0">
                <a:srgbClr val="738AC8">
                  <a:shade val="51000"/>
                  <a:satMod val="130000"/>
                </a:srgbClr>
              </a:gs>
              <a:gs pos="80000">
                <a:srgbClr val="738AC8">
                  <a:shade val="93000"/>
                  <a:satMod val="130000"/>
                </a:srgbClr>
              </a:gs>
              <a:gs pos="100000">
                <a:srgbClr val="738AC8">
                  <a:shade val="94000"/>
                  <a:satMod val="135000"/>
                </a:srgbClr>
              </a:gs>
            </a:gsLst>
            <a:lin ang="16200000" scaled="0"/>
          </a:gradFill>
          <a:ln w="9525" cap="flat" cmpd="sng" algn="ctr">
            <a:solidFill>
              <a:srgbClr val="738AC8">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2000" b="1" kern="0" dirty="0">
                <a:solidFill>
                  <a:prstClr val="white"/>
                </a:solidFill>
                <a:latin typeface="微軟正黑體" panose="020B0604030504040204" pitchFamily="34" charset="-120"/>
                <a:ea typeface="微軟正黑體" panose="020B0604030504040204" pitchFamily="34" charset="-120"/>
              </a:rPr>
              <a:t>地檢署</a:t>
            </a:r>
            <a:endParaRPr lang="zh-TW" altLang="en-US" b="1" kern="0" dirty="0">
              <a:solidFill>
                <a:prstClr val="white"/>
              </a:solidFill>
              <a:latin typeface="微軟正黑體" panose="020B0604030504040204" pitchFamily="34" charset="-120"/>
              <a:ea typeface="微軟正黑體" panose="020B0604030504040204" pitchFamily="34" charset="-120"/>
            </a:endParaRPr>
          </a:p>
        </p:txBody>
      </p:sp>
      <p:sp>
        <p:nvSpPr>
          <p:cNvPr id="10" name="矩形: 圓角 9">
            <a:extLst>
              <a:ext uri="{FF2B5EF4-FFF2-40B4-BE49-F238E27FC236}">
                <a16:creationId xmlns:a16="http://schemas.microsoft.com/office/drawing/2014/main" id="{13F706F9-6071-93C8-BBA0-CBD83410B9C4}"/>
              </a:ext>
            </a:extLst>
          </p:cNvPr>
          <p:cNvSpPr/>
          <p:nvPr/>
        </p:nvSpPr>
        <p:spPr>
          <a:xfrm>
            <a:off x="2930177" y="3352800"/>
            <a:ext cx="1138891" cy="762000"/>
          </a:xfrm>
          <a:prstGeom prst="roundRect">
            <a:avLst/>
          </a:prstGeom>
          <a:gradFill rotWithShape="1">
            <a:gsLst>
              <a:gs pos="0">
                <a:srgbClr val="FEB80A">
                  <a:shade val="51000"/>
                  <a:satMod val="130000"/>
                </a:srgbClr>
              </a:gs>
              <a:gs pos="80000">
                <a:srgbClr val="FEB80A">
                  <a:shade val="93000"/>
                  <a:satMod val="130000"/>
                </a:srgbClr>
              </a:gs>
              <a:gs pos="100000">
                <a:srgbClr val="FEB80A">
                  <a:shade val="94000"/>
                  <a:satMod val="135000"/>
                </a:srgbClr>
              </a:gs>
            </a:gsLst>
            <a:lin ang="16200000" scaled="0"/>
          </a:gradFill>
          <a:ln w="9525" cap="flat" cmpd="sng" algn="ctr">
            <a:solidFill>
              <a:srgbClr val="FEB80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2000" b="1" kern="0" dirty="0">
                <a:solidFill>
                  <a:prstClr val="white"/>
                </a:solidFill>
                <a:latin typeface="微軟正黑體" panose="020B0604030504040204" pitchFamily="34" charset="-120"/>
                <a:ea typeface="微軟正黑體" panose="020B0604030504040204" pitchFamily="34" charset="-120"/>
              </a:rPr>
              <a:t>社會處</a:t>
            </a:r>
          </a:p>
        </p:txBody>
      </p:sp>
      <p:sp>
        <p:nvSpPr>
          <p:cNvPr id="11" name="矩形: 圓角 10">
            <a:extLst>
              <a:ext uri="{FF2B5EF4-FFF2-40B4-BE49-F238E27FC236}">
                <a16:creationId xmlns:a16="http://schemas.microsoft.com/office/drawing/2014/main" id="{96C15BC0-3CD9-BE2F-B8FF-1B589730DDEA}"/>
              </a:ext>
            </a:extLst>
          </p:cNvPr>
          <p:cNvSpPr/>
          <p:nvPr/>
        </p:nvSpPr>
        <p:spPr>
          <a:xfrm>
            <a:off x="2936115" y="4191000"/>
            <a:ext cx="1132947" cy="762000"/>
          </a:xfrm>
          <a:prstGeom prst="roundRect">
            <a:avLst/>
          </a:prstGeom>
          <a:gradFill rotWithShape="1">
            <a:gsLst>
              <a:gs pos="0">
                <a:srgbClr val="EA157A">
                  <a:shade val="51000"/>
                  <a:satMod val="130000"/>
                </a:srgbClr>
              </a:gs>
              <a:gs pos="80000">
                <a:srgbClr val="EA157A">
                  <a:shade val="93000"/>
                  <a:satMod val="130000"/>
                </a:srgbClr>
              </a:gs>
              <a:gs pos="100000">
                <a:srgbClr val="EA157A">
                  <a:shade val="94000"/>
                  <a:satMod val="135000"/>
                </a:srgbClr>
              </a:gs>
            </a:gsLst>
            <a:lin ang="16200000" scaled="0"/>
          </a:gradFill>
          <a:ln w="9525" cap="flat" cmpd="sng" algn="ctr">
            <a:solidFill>
              <a:srgbClr val="EA157A">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2000" b="1" kern="0" dirty="0">
                <a:solidFill>
                  <a:prstClr val="white"/>
                </a:solidFill>
                <a:latin typeface="微軟正黑體" panose="020B0604030504040204" pitchFamily="34" charset="-120"/>
                <a:ea typeface="微軟正黑體" panose="020B0604030504040204" pitchFamily="34" charset="-120"/>
              </a:rPr>
              <a:t>衛生局</a:t>
            </a:r>
          </a:p>
        </p:txBody>
      </p:sp>
      <p:sp>
        <p:nvSpPr>
          <p:cNvPr id="12" name="矩形: 圓角 11">
            <a:extLst>
              <a:ext uri="{FF2B5EF4-FFF2-40B4-BE49-F238E27FC236}">
                <a16:creationId xmlns:a16="http://schemas.microsoft.com/office/drawing/2014/main" id="{C840E372-B6D4-B5FA-7D10-5EE23915EFFF}"/>
              </a:ext>
            </a:extLst>
          </p:cNvPr>
          <p:cNvSpPr/>
          <p:nvPr/>
        </p:nvSpPr>
        <p:spPr>
          <a:xfrm>
            <a:off x="2930177" y="5029200"/>
            <a:ext cx="1132941" cy="762000"/>
          </a:xfrm>
          <a:prstGeom prst="roundRect">
            <a:avLst/>
          </a:prstGeom>
          <a:gradFill rotWithShape="1">
            <a:gsLst>
              <a:gs pos="0">
                <a:srgbClr val="7FD13B">
                  <a:shade val="51000"/>
                  <a:satMod val="130000"/>
                </a:srgbClr>
              </a:gs>
              <a:gs pos="80000">
                <a:srgbClr val="7FD13B">
                  <a:shade val="93000"/>
                  <a:satMod val="130000"/>
                </a:srgbClr>
              </a:gs>
              <a:gs pos="100000">
                <a:srgbClr val="7FD13B">
                  <a:shade val="94000"/>
                  <a:satMod val="135000"/>
                </a:srgbClr>
              </a:gs>
            </a:gsLst>
            <a:lin ang="16200000" scaled="0"/>
          </a:gradFill>
          <a:ln w="9525" cap="flat" cmpd="sng" algn="ctr">
            <a:solidFill>
              <a:srgbClr val="7FD13B">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2000" b="1" kern="0" dirty="0">
                <a:solidFill>
                  <a:prstClr val="white"/>
                </a:solidFill>
                <a:latin typeface="微軟正黑體" panose="020B0604030504040204" pitchFamily="34" charset="-120"/>
                <a:ea typeface="微軟正黑體" panose="020B0604030504040204" pitchFamily="34" charset="-120"/>
              </a:rPr>
              <a:t>教育處</a:t>
            </a:r>
          </a:p>
        </p:txBody>
      </p:sp>
      <p:sp>
        <p:nvSpPr>
          <p:cNvPr id="13" name="矩形: 圓角 12">
            <a:extLst>
              <a:ext uri="{FF2B5EF4-FFF2-40B4-BE49-F238E27FC236}">
                <a16:creationId xmlns:a16="http://schemas.microsoft.com/office/drawing/2014/main" id="{A06D69E2-676A-A3EB-BBBF-9422A21D2802}"/>
              </a:ext>
            </a:extLst>
          </p:cNvPr>
          <p:cNvSpPr/>
          <p:nvPr/>
        </p:nvSpPr>
        <p:spPr>
          <a:xfrm>
            <a:off x="2930177" y="5867400"/>
            <a:ext cx="1132939" cy="762000"/>
          </a:xfrm>
          <a:prstGeom prst="roundRect">
            <a:avLst/>
          </a:prstGeom>
          <a:gradFill flip="none" rotWithShape="1">
            <a:gsLst>
              <a:gs pos="0">
                <a:srgbClr val="D6ECFF">
                  <a:lumMod val="50000"/>
                  <a:shade val="30000"/>
                  <a:satMod val="115000"/>
                </a:srgbClr>
              </a:gs>
              <a:gs pos="50000">
                <a:srgbClr val="D6ECFF">
                  <a:lumMod val="50000"/>
                  <a:shade val="67500"/>
                  <a:satMod val="115000"/>
                </a:srgbClr>
              </a:gs>
              <a:gs pos="100000">
                <a:srgbClr val="D6ECFF">
                  <a:lumMod val="50000"/>
                  <a:shade val="100000"/>
                  <a:satMod val="115000"/>
                </a:srgbClr>
              </a:gs>
            </a:gsLst>
            <a:lin ang="18900000" scaled="1"/>
            <a:tileRect/>
          </a:gradFill>
          <a:ln w="9525" cap="flat" cmpd="sng" algn="ctr">
            <a:solidFill>
              <a:srgbClr val="D6ECFF">
                <a:lumMod val="50000"/>
              </a:srgbClr>
            </a:solidFill>
            <a:prstDash val="solid"/>
          </a:ln>
          <a:effectLst>
            <a:outerShdw blurRad="40000" dist="23000" dir="5400000" rotWithShape="0">
              <a:srgbClr val="000000">
                <a:alpha val="35000"/>
              </a:srgbClr>
            </a:outerShdw>
          </a:effectLst>
        </p:spPr>
        <p:txBody>
          <a:bodyPr rtlCol="0" anchor="ctr"/>
          <a:lstStyle/>
          <a:p>
            <a:pPr algn="ctr" defTabSz="914400">
              <a:defRPr/>
            </a:pPr>
            <a:r>
              <a:rPr lang="zh-TW" altLang="en-US" sz="2000" b="1" kern="0" dirty="0">
                <a:solidFill>
                  <a:prstClr val="white"/>
                </a:solidFill>
                <a:latin typeface="微軟正黑體" panose="020B0604030504040204" pitchFamily="34" charset="-120"/>
                <a:ea typeface="微軟正黑體" panose="020B0604030504040204" pitchFamily="34" charset="-120"/>
              </a:rPr>
              <a:t>勞工處</a:t>
            </a:r>
          </a:p>
        </p:txBody>
      </p:sp>
      <p:sp>
        <p:nvSpPr>
          <p:cNvPr id="14" name="矩形: 圓角 13">
            <a:extLst>
              <a:ext uri="{FF2B5EF4-FFF2-40B4-BE49-F238E27FC236}">
                <a16:creationId xmlns:a16="http://schemas.microsoft.com/office/drawing/2014/main" id="{B973F4E6-2BBF-80D7-05A8-8ADC7C18EFC3}"/>
              </a:ext>
            </a:extLst>
          </p:cNvPr>
          <p:cNvSpPr/>
          <p:nvPr/>
        </p:nvSpPr>
        <p:spPr>
          <a:xfrm>
            <a:off x="4195889" y="1676400"/>
            <a:ext cx="6172200" cy="7620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defTabSz="914400">
              <a:defRPr/>
            </a:pPr>
            <a:r>
              <a:rPr lang="zh-TW" altLang="en-US" sz="1600" b="1" kern="0" dirty="0">
                <a:solidFill>
                  <a:prstClr val="black"/>
                </a:solidFill>
                <a:highlight>
                  <a:srgbClr val="00FFFF"/>
                </a:highlight>
                <a:latin typeface="微軟正黑體" panose="020B0604030504040204" pitchFamily="34" charset="-120"/>
                <a:ea typeface="微軟正黑體" panose="020B0604030504040204" pitchFamily="34" charset="-120"/>
              </a:rPr>
              <a:t>配合內政部警政署辦理防制政策、法規與方案之研究、規劃、訂定及解釋、案件之統計及公布；人員在職教育訓練；其他統籌及督導防制跟蹤騷擾行為等相關事宜。</a:t>
            </a:r>
          </a:p>
        </p:txBody>
      </p:sp>
      <p:sp>
        <p:nvSpPr>
          <p:cNvPr id="15" name="矩形: 圓角 14">
            <a:extLst>
              <a:ext uri="{FF2B5EF4-FFF2-40B4-BE49-F238E27FC236}">
                <a16:creationId xmlns:a16="http://schemas.microsoft.com/office/drawing/2014/main" id="{49598EAB-B0C4-C053-0724-4C8D2E2EE4DD}"/>
              </a:ext>
            </a:extLst>
          </p:cNvPr>
          <p:cNvSpPr/>
          <p:nvPr/>
        </p:nvSpPr>
        <p:spPr>
          <a:xfrm>
            <a:off x="4195889" y="2514600"/>
            <a:ext cx="6172200" cy="7620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r>
              <a:rPr lang="zh-TW" altLang="en-US" b="1" kern="0" dirty="0">
                <a:solidFill>
                  <a:prstClr val="black"/>
                </a:solidFill>
                <a:latin typeface="微軟正黑體" panose="020B0604030504040204" pitchFamily="34" charset="-120"/>
                <a:ea typeface="微軟正黑體" panose="020B0604030504040204" pitchFamily="34" charset="-120"/>
              </a:rPr>
              <a:t>跟蹤騷擾犯罪之偵查、矯正及再犯預防等刑事司法等相關事宜。</a:t>
            </a:r>
          </a:p>
        </p:txBody>
      </p:sp>
      <p:sp>
        <p:nvSpPr>
          <p:cNvPr id="16" name="矩形: 圓角 15">
            <a:extLst>
              <a:ext uri="{FF2B5EF4-FFF2-40B4-BE49-F238E27FC236}">
                <a16:creationId xmlns:a16="http://schemas.microsoft.com/office/drawing/2014/main" id="{0235BED3-6F02-5782-E133-D8C547C607DA}"/>
              </a:ext>
            </a:extLst>
          </p:cNvPr>
          <p:cNvSpPr/>
          <p:nvPr/>
        </p:nvSpPr>
        <p:spPr>
          <a:xfrm>
            <a:off x="4195889" y="3352800"/>
            <a:ext cx="6172200" cy="7620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defTabSz="914400">
              <a:defRPr/>
            </a:pPr>
            <a:r>
              <a:rPr lang="zh-TW" altLang="en-US" sz="2000" b="1" kern="0" dirty="0">
                <a:solidFill>
                  <a:prstClr val="black"/>
                </a:solidFill>
                <a:highlight>
                  <a:srgbClr val="FFFF00"/>
                </a:highlight>
                <a:latin typeface="微軟正黑體" panose="020B0604030504040204" pitchFamily="34" charset="-120"/>
                <a:ea typeface="微軟正黑體" panose="020B0604030504040204" pitchFamily="34" charset="-120"/>
              </a:rPr>
              <a:t>跟蹤騷擾被害人保護扶助工作、配合推動跟蹤騷擾防制措施及宣導等相關事宜。</a:t>
            </a:r>
          </a:p>
        </p:txBody>
      </p:sp>
      <p:sp>
        <p:nvSpPr>
          <p:cNvPr id="17" name="矩形: 圓角 16">
            <a:extLst>
              <a:ext uri="{FF2B5EF4-FFF2-40B4-BE49-F238E27FC236}">
                <a16:creationId xmlns:a16="http://schemas.microsoft.com/office/drawing/2014/main" id="{C5FE06AF-70BA-A246-DF92-5965E4A246EC}"/>
              </a:ext>
            </a:extLst>
          </p:cNvPr>
          <p:cNvSpPr/>
          <p:nvPr/>
        </p:nvSpPr>
        <p:spPr>
          <a:xfrm>
            <a:off x="4195889" y="4185062"/>
            <a:ext cx="6172200" cy="7620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r>
              <a:rPr lang="zh-TW" altLang="en-US" b="1" kern="0" dirty="0">
                <a:solidFill>
                  <a:prstClr val="black"/>
                </a:solidFill>
                <a:latin typeface="微軟正黑體" panose="020B0604030504040204" pitchFamily="34" charset="-120"/>
                <a:ea typeface="微軟正黑體" panose="020B0604030504040204" pitchFamily="34" charset="-120"/>
              </a:rPr>
              <a:t>跟蹤騷擾被害人身心治療、諮商及提供經法院命完成相對人治療性處遇計畫等相關事宜。</a:t>
            </a:r>
          </a:p>
        </p:txBody>
      </p:sp>
      <p:sp>
        <p:nvSpPr>
          <p:cNvPr id="18" name="矩形: 圓角 17">
            <a:extLst>
              <a:ext uri="{FF2B5EF4-FFF2-40B4-BE49-F238E27FC236}">
                <a16:creationId xmlns:a16="http://schemas.microsoft.com/office/drawing/2014/main" id="{64A9DCBA-8D21-23CA-4D1A-49F3A55A1BFA}"/>
              </a:ext>
            </a:extLst>
          </p:cNvPr>
          <p:cNvSpPr/>
          <p:nvPr/>
        </p:nvSpPr>
        <p:spPr>
          <a:xfrm>
            <a:off x="4195889" y="5029200"/>
            <a:ext cx="6172200" cy="7620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defTabSz="914400">
              <a:defRPr/>
            </a:pPr>
            <a:r>
              <a:rPr lang="en-US" altLang="zh-TW" sz="2000" b="1" kern="0" dirty="0">
                <a:solidFill>
                  <a:schemeClr val="tx2"/>
                </a:solidFill>
                <a:highlight>
                  <a:srgbClr val="00FF00"/>
                </a:highlight>
                <a:latin typeface="微軟正黑體" panose="020B0604030504040204" pitchFamily="34" charset="-120"/>
                <a:ea typeface="微軟正黑體" panose="020B0604030504040204" pitchFamily="34" charset="-120"/>
              </a:rPr>
              <a:t>1.</a:t>
            </a:r>
            <a:r>
              <a:rPr lang="zh-TW" altLang="en-US" sz="2000" b="1" kern="0" dirty="0">
                <a:solidFill>
                  <a:schemeClr val="tx2"/>
                </a:solidFill>
                <a:highlight>
                  <a:srgbClr val="00FF00"/>
                </a:highlight>
                <a:latin typeface="微軟正黑體" panose="020B0604030504040204" pitchFamily="34" charset="-120"/>
                <a:ea typeface="微軟正黑體" panose="020B0604030504040204" pitchFamily="34" charset="-120"/>
              </a:rPr>
              <a:t>各級學校跟蹤騷擾防制教育之推動、</a:t>
            </a:r>
            <a:endParaRPr lang="en-US" altLang="zh-TW" sz="2000" b="1" kern="0" dirty="0">
              <a:solidFill>
                <a:schemeClr val="tx2"/>
              </a:solidFill>
              <a:highlight>
                <a:srgbClr val="00FF00"/>
              </a:highlight>
              <a:latin typeface="微軟正黑體" panose="020B0604030504040204" pitchFamily="34" charset="-120"/>
              <a:ea typeface="微軟正黑體" panose="020B0604030504040204" pitchFamily="34" charset="-120"/>
            </a:endParaRPr>
          </a:p>
          <a:p>
            <a:pPr defTabSz="914400">
              <a:defRPr/>
            </a:pPr>
            <a:r>
              <a:rPr lang="en-US" altLang="zh-TW" sz="2000" b="1" kern="0" dirty="0">
                <a:solidFill>
                  <a:schemeClr val="tx2"/>
                </a:solidFill>
                <a:highlight>
                  <a:srgbClr val="00FF00"/>
                </a:highlight>
                <a:latin typeface="微軟正黑體" panose="020B0604030504040204" pitchFamily="34" charset="-120"/>
                <a:ea typeface="微軟正黑體" panose="020B0604030504040204" pitchFamily="34" charset="-120"/>
              </a:rPr>
              <a:t>2.</a:t>
            </a:r>
            <a:r>
              <a:rPr lang="zh-TW" altLang="en-US" sz="2000" b="1" kern="0" dirty="0">
                <a:solidFill>
                  <a:schemeClr val="tx2"/>
                </a:solidFill>
                <a:highlight>
                  <a:srgbClr val="00FF00"/>
                </a:highlight>
                <a:latin typeface="微軟正黑體" panose="020B0604030504040204" pitchFamily="34" charset="-120"/>
                <a:ea typeface="微軟正黑體" panose="020B0604030504040204" pitchFamily="34" charset="-120"/>
              </a:rPr>
              <a:t>跟蹤騷擾被害人就學權益維護及學校輔導諮商支持、</a:t>
            </a:r>
            <a:r>
              <a:rPr lang="en-US" altLang="zh-TW" sz="2000" b="1" kern="0" dirty="0">
                <a:solidFill>
                  <a:schemeClr val="tx2"/>
                </a:solidFill>
                <a:highlight>
                  <a:srgbClr val="00FF00"/>
                </a:highlight>
                <a:latin typeface="微軟正黑體" panose="020B0604030504040204" pitchFamily="34" charset="-120"/>
                <a:ea typeface="微軟正黑體" panose="020B0604030504040204" pitchFamily="34" charset="-120"/>
              </a:rPr>
              <a:t>3.</a:t>
            </a:r>
            <a:r>
              <a:rPr lang="zh-TW" altLang="en-US" sz="2000" b="1" kern="0" dirty="0">
                <a:solidFill>
                  <a:schemeClr val="tx2"/>
                </a:solidFill>
                <a:highlight>
                  <a:srgbClr val="00FF00"/>
                </a:highlight>
                <a:latin typeface="微軟正黑體" panose="020B0604030504040204" pitchFamily="34" charset="-120"/>
                <a:ea typeface="微軟正黑體" panose="020B0604030504040204" pitchFamily="34" charset="-120"/>
              </a:rPr>
              <a:t>校園跟蹤騷擾事件處理之改善等相關事宜。</a:t>
            </a:r>
          </a:p>
        </p:txBody>
      </p:sp>
      <p:sp>
        <p:nvSpPr>
          <p:cNvPr id="19" name="矩形: 圓角 18">
            <a:extLst>
              <a:ext uri="{FF2B5EF4-FFF2-40B4-BE49-F238E27FC236}">
                <a16:creationId xmlns:a16="http://schemas.microsoft.com/office/drawing/2014/main" id="{787F7209-093E-C62B-70FA-AE3739E75129}"/>
              </a:ext>
            </a:extLst>
          </p:cNvPr>
          <p:cNvSpPr/>
          <p:nvPr/>
        </p:nvSpPr>
        <p:spPr>
          <a:xfrm>
            <a:off x="4195889" y="5867400"/>
            <a:ext cx="6172200" cy="762000"/>
          </a:xfrm>
          <a:prstGeom prst="roundRect">
            <a:avLst/>
          </a:prstGeom>
          <a:ln/>
        </p:spPr>
        <p:style>
          <a:lnRef idx="1">
            <a:schemeClr val="dk1"/>
          </a:lnRef>
          <a:fillRef idx="2">
            <a:schemeClr val="dk1"/>
          </a:fillRef>
          <a:effectRef idx="1">
            <a:schemeClr val="dk1"/>
          </a:effectRef>
          <a:fontRef idx="minor">
            <a:schemeClr val="dk1"/>
          </a:fontRef>
        </p:style>
        <p:txBody>
          <a:bodyPr rtlCol="0" anchor="ctr"/>
          <a:lstStyle/>
          <a:p>
            <a:pPr defTabSz="914400">
              <a:defRPr/>
            </a:pPr>
            <a:r>
              <a:rPr lang="zh-TW" altLang="en-US" b="1" kern="0" dirty="0">
                <a:solidFill>
                  <a:prstClr val="black"/>
                </a:solidFill>
                <a:latin typeface="微軟正黑體" panose="020B0604030504040204" pitchFamily="34" charset="-120"/>
                <a:ea typeface="微軟正黑體" panose="020B0604030504040204" pitchFamily="34" charset="-120"/>
              </a:rPr>
              <a:t>被害人之職業安全、職場防制教育、提供或轉介當事人身心治療及諮商等相關事宜。</a:t>
            </a:r>
          </a:p>
        </p:txBody>
      </p:sp>
      <p:cxnSp>
        <p:nvCxnSpPr>
          <p:cNvPr id="20" name="直線接點 19">
            <a:extLst>
              <a:ext uri="{FF2B5EF4-FFF2-40B4-BE49-F238E27FC236}">
                <a16:creationId xmlns:a16="http://schemas.microsoft.com/office/drawing/2014/main" id="{D63847AA-7CC0-086F-1C96-B74F9E4E9A0A}"/>
              </a:ext>
            </a:extLst>
          </p:cNvPr>
          <p:cNvCxnSpPr>
            <a:cxnSpLocks/>
            <a:stCxn id="5" idx="3"/>
          </p:cNvCxnSpPr>
          <p:nvPr/>
        </p:nvCxnSpPr>
        <p:spPr>
          <a:xfrm>
            <a:off x="2661855" y="4152900"/>
            <a:ext cx="126808" cy="0"/>
          </a:xfrm>
          <a:prstGeom prst="line">
            <a:avLst/>
          </a:prstGeom>
          <a:noFill/>
          <a:ln w="38100" cap="flat" cmpd="sng" algn="ctr">
            <a:solidFill>
              <a:sysClr val="window" lastClr="FFFFFF">
                <a:lumMod val="65000"/>
              </a:sysClr>
            </a:solidFill>
            <a:prstDash val="solid"/>
          </a:ln>
          <a:effectLst/>
        </p:spPr>
      </p:cxnSp>
      <p:cxnSp>
        <p:nvCxnSpPr>
          <p:cNvPr id="21" name="直線接點 20">
            <a:extLst>
              <a:ext uri="{FF2B5EF4-FFF2-40B4-BE49-F238E27FC236}">
                <a16:creationId xmlns:a16="http://schemas.microsoft.com/office/drawing/2014/main" id="{50D598AE-3236-0744-2938-9B8AAFAC900A}"/>
              </a:ext>
            </a:extLst>
          </p:cNvPr>
          <p:cNvCxnSpPr>
            <a:cxnSpLocks/>
          </p:cNvCxnSpPr>
          <p:nvPr/>
        </p:nvCxnSpPr>
        <p:spPr>
          <a:xfrm>
            <a:off x="2788663" y="2057400"/>
            <a:ext cx="0" cy="4191000"/>
          </a:xfrm>
          <a:prstGeom prst="line">
            <a:avLst/>
          </a:prstGeom>
          <a:noFill/>
          <a:ln w="38100" cap="flat" cmpd="sng" algn="ctr">
            <a:solidFill>
              <a:sysClr val="window" lastClr="FFFFFF">
                <a:lumMod val="65000"/>
              </a:sysClr>
            </a:solidFill>
            <a:prstDash val="solid"/>
          </a:ln>
          <a:effectLst/>
        </p:spPr>
      </p:cxnSp>
      <p:cxnSp>
        <p:nvCxnSpPr>
          <p:cNvPr id="22" name="直線接點 21">
            <a:extLst>
              <a:ext uri="{FF2B5EF4-FFF2-40B4-BE49-F238E27FC236}">
                <a16:creationId xmlns:a16="http://schemas.microsoft.com/office/drawing/2014/main" id="{C89A310C-F644-EFF2-248E-21775CE0D46A}"/>
              </a:ext>
            </a:extLst>
          </p:cNvPr>
          <p:cNvCxnSpPr>
            <a:cxnSpLocks/>
            <a:endCxn id="8" idx="1"/>
          </p:cNvCxnSpPr>
          <p:nvPr/>
        </p:nvCxnSpPr>
        <p:spPr>
          <a:xfrm>
            <a:off x="2788664" y="2057400"/>
            <a:ext cx="111825" cy="0"/>
          </a:xfrm>
          <a:prstGeom prst="line">
            <a:avLst/>
          </a:prstGeom>
          <a:noFill/>
          <a:ln w="38100" cap="flat" cmpd="sng" algn="ctr">
            <a:solidFill>
              <a:sysClr val="window" lastClr="FFFFFF">
                <a:lumMod val="50000"/>
              </a:sysClr>
            </a:solidFill>
            <a:prstDash val="solid"/>
          </a:ln>
          <a:effectLst/>
        </p:spPr>
      </p:cxnSp>
      <p:cxnSp>
        <p:nvCxnSpPr>
          <p:cNvPr id="23" name="直線接點 22">
            <a:extLst>
              <a:ext uri="{FF2B5EF4-FFF2-40B4-BE49-F238E27FC236}">
                <a16:creationId xmlns:a16="http://schemas.microsoft.com/office/drawing/2014/main" id="{B75AD7BE-3B3F-FA49-3295-C6D846A87366}"/>
              </a:ext>
            </a:extLst>
          </p:cNvPr>
          <p:cNvCxnSpPr>
            <a:cxnSpLocks/>
            <a:endCxn id="9" idx="1"/>
          </p:cNvCxnSpPr>
          <p:nvPr/>
        </p:nvCxnSpPr>
        <p:spPr>
          <a:xfrm>
            <a:off x="2788664" y="2895600"/>
            <a:ext cx="111825" cy="0"/>
          </a:xfrm>
          <a:prstGeom prst="line">
            <a:avLst/>
          </a:prstGeom>
          <a:noFill/>
          <a:ln w="38100" cap="flat" cmpd="sng" algn="ctr">
            <a:solidFill>
              <a:sysClr val="window" lastClr="FFFFFF">
                <a:lumMod val="50000"/>
              </a:sysClr>
            </a:solidFill>
            <a:prstDash val="solid"/>
          </a:ln>
          <a:effectLst/>
        </p:spPr>
      </p:cxnSp>
      <p:cxnSp>
        <p:nvCxnSpPr>
          <p:cNvPr id="24" name="直線接點 23">
            <a:extLst>
              <a:ext uri="{FF2B5EF4-FFF2-40B4-BE49-F238E27FC236}">
                <a16:creationId xmlns:a16="http://schemas.microsoft.com/office/drawing/2014/main" id="{6988518E-E271-E042-F05E-1BE80B374018}"/>
              </a:ext>
            </a:extLst>
          </p:cNvPr>
          <p:cNvCxnSpPr>
            <a:cxnSpLocks/>
            <a:endCxn id="10" idx="1"/>
          </p:cNvCxnSpPr>
          <p:nvPr/>
        </p:nvCxnSpPr>
        <p:spPr>
          <a:xfrm>
            <a:off x="2767744" y="3733800"/>
            <a:ext cx="162433" cy="0"/>
          </a:xfrm>
          <a:prstGeom prst="line">
            <a:avLst/>
          </a:prstGeom>
          <a:noFill/>
          <a:ln w="38100" cap="flat" cmpd="sng" algn="ctr">
            <a:solidFill>
              <a:sysClr val="window" lastClr="FFFFFF">
                <a:lumMod val="50000"/>
              </a:sysClr>
            </a:solidFill>
            <a:prstDash val="solid"/>
          </a:ln>
          <a:effectLst/>
        </p:spPr>
      </p:cxnSp>
      <p:cxnSp>
        <p:nvCxnSpPr>
          <p:cNvPr id="25" name="直線接點 24">
            <a:extLst>
              <a:ext uri="{FF2B5EF4-FFF2-40B4-BE49-F238E27FC236}">
                <a16:creationId xmlns:a16="http://schemas.microsoft.com/office/drawing/2014/main" id="{A70191E0-9B9C-8F3F-A177-2E790F2AC359}"/>
              </a:ext>
            </a:extLst>
          </p:cNvPr>
          <p:cNvCxnSpPr>
            <a:cxnSpLocks/>
            <a:endCxn id="11" idx="1"/>
          </p:cNvCxnSpPr>
          <p:nvPr/>
        </p:nvCxnSpPr>
        <p:spPr>
          <a:xfrm>
            <a:off x="2809584" y="4572000"/>
            <a:ext cx="126531" cy="0"/>
          </a:xfrm>
          <a:prstGeom prst="line">
            <a:avLst/>
          </a:prstGeom>
          <a:noFill/>
          <a:ln w="38100" cap="flat" cmpd="sng" algn="ctr">
            <a:solidFill>
              <a:sysClr val="window" lastClr="FFFFFF">
                <a:lumMod val="50000"/>
              </a:sysClr>
            </a:solidFill>
            <a:prstDash val="solid"/>
          </a:ln>
          <a:effectLst/>
        </p:spPr>
      </p:cxnSp>
      <p:cxnSp>
        <p:nvCxnSpPr>
          <p:cNvPr id="26" name="直線接點 25">
            <a:extLst>
              <a:ext uri="{FF2B5EF4-FFF2-40B4-BE49-F238E27FC236}">
                <a16:creationId xmlns:a16="http://schemas.microsoft.com/office/drawing/2014/main" id="{11FAEAFB-56A5-5379-4A6C-DF6C3E3BC52A}"/>
              </a:ext>
            </a:extLst>
          </p:cNvPr>
          <p:cNvCxnSpPr>
            <a:cxnSpLocks/>
            <a:endCxn id="12" idx="1"/>
          </p:cNvCxnSpPr>
          <p:nvPr/>
        </p:nvCxnSpPr>
        <p:spPr>
          <a:xfrm>
            <a:off x="2767744" y="5410200"/>
            <a:ext cx="162433" cy="1"/>
          </a:xfrm>
          <a:prstGeom prst="line">
            <a:avLst/>
          </a:prstGeom>
          <a:noFill/>
          <a:ln w="38100" cap="flat" cmpd="sng" algn="ctr">
            <a:solidFill>
              <a:sysClr val="window" lastClr="FFFFFF">
                <a:lumMod val="50000"/>
              </a:sysClr>
            </a:solidFill>
            <a:prstDash val="solid"/>
          </a:ln>
          <a:effectLst/>
        </p:spPr>
      </p:cxnSp>
      <p:cxnSp>
        <p:nvCxnSpPr>
          <p:cNvPr id="27" name="直線接點 26">
            <a:extLst>
              <a:ext uri="{FF2B5EF4-FFF2-40B4-BE49-F238E27FC236}">
                <a16:creationId xmlns:a16="http://schemas.microsoft.com/office/drawing/2014/main" id="{BD99BCD9-34FA-6F70-B6A0-940E12F9C760}"/>
              </a:ext>
            </a:extLst>
          </p:cNvPr>
          <p:cNvCxnSpPr>
            <a:cxnSpLocks/>
            <a:endCxn id="13" idx="1"/>
          </p:cNvCxnSpPr>
          <p:nvPr/>
        </p:nvCxnSpPr>
        <p:spPr>
          <a:xfrm>
            <a:off x="2788664" y="6248400"/>
            <a:ext cx="141513" cy="0"/>
          </a:xfrm>
          <a:prstGeom prst="line">
            <a:avLst/>
          </a:prstGeom>
          <a:noFill/>
          <a:ln w="38100" cap="flat" cmpd="sng" algn="ctr">
            <a:solidFill>
              <a:sysClr val="window" lastClr="FFFFFF">
                <a:lumMod val="50000"/>
              </a:sysClr>
            </a:solidFill>
            <a:prstDash val="solid"/>
          </a:ln>
          <a:effectLst/>
        </p:spPr>
      </p:cxnSp>
      <p:sp>
        <p:nvSpPr>
          <p:cNvPr id="2" name="矩形 1">
            <a:extLst>
              <a:ext uri="{FF2B5EF4-FFF2-40B4-BE49-F238E27FC236}">
                <a16:creationId xmlns:a16="http://schemas.microsoft.com/office/drawing/2014/main" id="{464D6181-0AFB-492F-8FB0-40EE83DE8BFD}"/>
              </a:ext>
            </a:extLst>
          </p:cNvPr>
          <p:cNvSpPr/>
          <p:nvPr/>
        </p:nvSpPr>
        <p:spPr>
          <a:xfrm>
            <a:off x="5654181" y="199168"/>
            <a:ext cx="6434356" cy="974241"/>
          </a:xfrm>
          <a:prstGeom prst="rect">
            <a:avLst/>
          </a:prstGeom>
        </p:spPr>
        <p:txBody>
          <a:bodyPr wrap="square">
            <a:spAutoFit/>
          </a:bodyPr>
          <a:lstStyle/>
          <a:p>
            <a:pPr lvl="0" algn="ctr" defTabSz="914400">
              <a:lnSpc>
                <a:spcPct val="116199"/>
              </a:lnSpc>
              <a:defRPr/>
            </a:pPr>
            <a:r>
              <a:rPr lang="zh-TW" altLang="en-US" sz="5400" b="1" dirty="0">
                <a:solidFill>
                  <a:prstClr val="white"/>
                </a:solidFill>
                <a:latin typeface="微軟正黑體" panose="020B0604030504040204" pitchFamily="34" charset="-120"/>
                <a:ea typeface="微軟正黑體" panose="020B0604030504040204" pitchFamily="34" charset="-120"/>
                <a:sym typeface="+mn-lt"/>
              </a:rPr>
              <a:t>跟騷法權責單位分工</a:t>
            </a:r>
          </a:p>
        </p:txBody>
      </p:sp>
      <p:sp>
        <p:nvSpPr>
          <p:cNvPr id="36" name="任意多边形 10">
            <a:extLst>
              <a:ext uri="{FF2B5EF4-FFF2-40B4-BE49-F238E27FC236}">
                <a16:creationId xmlns:a16="http://schemas.microsoft.com/office/drawing/2014/main" id="{0DBC81CD-A47F-4095-BF6D-1E9D29250DD2}"/>
              </a:ext>
            </a:extLst>
          </p:cNvPr>
          <p:cNvSpPr/>
          <p:nvPr/>
        </p:nvSpPr>
        <p:spPr>
          <a:xfrm rot="5400000">
            <a:off x="1822303" y="-1516106"/>
            <a:ext cx="1237785" cy="5016618"/>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Book Antiqua"/>
              <a:ea typeface="+mn-ea"/>
              <a:cs typeface="+mn-cs"/>
            </a:endParaRPr>
          </a:p>
        </p:txBody>
      </p:sp>
      <p:sp>
        <p:nvSpPr>
          <p:cNvPr id="37" name="椭圆 1">
            <a:extLst>
              <a:ext uri="{FF2B5EF4-FFF2-40B4-BE49-F238E27FC236}">
                <a16:creationId xmlns:a16="http://schemas.microsoft.com/office/drawing/2014/main" id="{A2541403-891E-4F3D-A2A3-67DAC86AF880}"/>
              </a:ext>
            </a:extLst>
          </p:cNvPr>
          <p:cNvSpPr/>
          <p:nvPr/>
        </p:nvSpPr>
        <p:spPr>
          <a:xfrm>
            <a:off x="181237" y="325453"/>
            <a:ext cx="1333500" cy="13335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Book Antiqua"/>
              <a:ea typeface="+mn-ea"/>
              <a:cs typeface="+mn-cs"/>
            </a:endParaRPr>
          </a:p>
        </p:txBody>
      </p:sp>
      <p:sp>
        <p:nvSpPr>
          <p:cNvPr id="38" name="KSO_Shape">
            <a:extLst>
              <a:ext uri="{FF2B5EF4-FFF2-40B4-BE49-F238E27FC236}">
                <a16:creationId xmlns:a16="http://schemas.microsoft.com/office/drawing/2014/main" id="{B42F89CE-ACD3-4C6F-A252-665EF470C0FF}"/>
              </a:ext>
            </a:extLst>
          </p:cNvPr>
          <p:cNvSpPr>
            <a:spLocks noChangeAspect="1" noChangeArrowheads="1"/>
          </p:cNvSpPr>
          <p:nvPr/>
        </p:nvSpPr>
        <p:spPr bwMode="auto">
          <a:xfrm>
            <a:off x="355009" y="576704"/>
            <a:ext cx="929508" cy="900000"/>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95959"/>
              </a:solidFill>
              <a:effectLst/>
              <a:uLnTx/>
              <a:uFillTx/>
              <a:latin typeface="Book Antiqua"/>
              <a:ea typeface="+mn-ea"/>
              <a:cs typeface="+mn-cs"/>
            </a:endParaRPr>
          </a:p>
        </p:txBody>
      </p:sp>
      <p:sp>
        <p:nvSpPr>
          <p:cNvPr id="39" name="文本框 11">
            <a:extLst>
              <a:ext uri="{FF2B5EF4-FFF2-40B4-BE49-F238E27FC236}">
                <a16:creationId xmlns:a16="http://schemas.microsoft.com/office/drawing/2014/main" id="{D10E1F26-E20F-418A-9A92-37B472C91101}"/>
              </a:ext>
            </a:extLst>
          </p:cNvPr>
          <p:cNvSpPr txBox="1">
            <a:spLocks noChangeArrowheads="1"/>
          </p:cNvSpPr>
          <p:nvPr/>
        </p:nvSpPr>
        <p:spPr bwMode="auto">
          <a:xfrm>
            <a:off x="1351628" y="576704"/>
            <a:ext cx="3664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機關權責</a:t>
            </a:r>
            <a:r>
              <a:rPr kumimoji="0" lang="en-US" altLang="zh-TW" sz="4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§2</a:t>
            </a:r>
            <a:endParaRPr kumimoji="0" lang="zh-CN" altLang="en-US" sz="4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Tree>
    <p:extLst>
      <p:ext uri="{BB962C8B-B14F-4D97-AF65-F5344CB8AC3E}">
        <p14:creationId xmlns:p14="http://schemas.microsoft.com/office/powerpoint/2010/main" val="188828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任意多边形 10">
            <a:extLst>
              <a:ext uri="{FF2B5EF4-FFF2-40B4-BE49-F238E27FC236}">
                <a16:creationId xmlns:a16="http://schemas.microsoft.com/office/drawing/2014/main" id="{A6C3BD0A-F3B6-49A8-AAD9-DBA406F56054}"/>
              </a:ext>
            </a:extLst>
          </p:cNvPr>
          <p:cNvSpPr/>
          <p:nvPr/>
        </p:nvSpPr>
        <p:spPr>
          <a:xfrm rot="5400000">
            <a:off x="2274297" y="-1817099"/>
            <a:ext cx="1237785" cy="5786383"/>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Book Antiqua"/>
              <a:ea typeface="+mn-ea"/>
              <a:cs typeface="+mn-cs"/>
            </a:endParaRPr>
          </a:p>
        </p:txBody>
      </p:sp>
      <p:sp>
        <p:nvSpPr>
          <p:cNvPr id="28" name="椭圆 1">
            <a:extLst>
              <a:ext uri="{FF2B5EF4-FFF2-40B4-BE49-F238E27FC236}">
                <a16:creationId xmlns:a16="http://schemas.microsoft.com/office/drawing/2014/main" id="{DEF984B8-F17D-495E-AC49-4AF19A960F0B}"/>
              </a:ext>
            </a:extLst>
          </p:cNvPr>
          <p:cNvSpPr/>
          <p:nvPr/>
        </p:nvSpPr>
        <p:spPr>
          <a:xfrm>
            <a:off x="323850" y="409342"/>
            <a:ext cx="1333500" cy="1333500"/>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1">
              <a:ln>
                <a:noFill/>
              </a:ln>
              <a:solidFill>
                <a:prstClr val="white"/>
              </a:solidFill>
              <a:effectLst/>
              <a:uLnTx/>
              <a:uFillTx/>
              <a:latin typeface="Book Antiqua"/>
              <a:ea typeface="+mn-ea"/>
              <a:cs typeface="+mn-cs"/>
            </a:endParaRPr>
          </a:p>
        </p:txBody>
      </p:sp>
      <p:sp>
        <p:nvSpPr>
          <p:cNvPr id="29" name="文本框 11">
            <a:extLst>
              <a:ext uri="{FF2B5EF4-FFF2-40B4-BE49-F238E27FC236}">
                <a16:creationId xmlns:a16="http://schemas.microsoft.com/office/drawing/2014/main" id="{B6E03719-7663-4696-925B-E1EB1342C497}"/>
              </a:ext>
            </a:extLst>
          </p:cNvPr>
          <p:cNvSpPr txBox="1">
            <a:spLocks noChangeArrowheads="1"/>
          </p:cNvSpPr>
          <p:nvPr/>
        </p:nvSpPr>
        <p:spPr bwMode="auto">
          <a:xfrm>
            <a:off x="1739769" y="662092"/>
            <a:ext cx="3664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4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行為要件</a:t>
            </a:r>
            <a:r>
              <a:rPr kumimoji="0" lang="en-US" altLang="zh-TW" sz="4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§3</a:t>
            </a:r>
            <a:endParaRPr kumimoji="0" lang="zh-CN" altLang="en-US" sz="4800" b="1"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39" name="KSO_Shape">
            <a:extLst>
              <a:ext uri="{FF2B5EF4-FFF2-40B4-BE49-F238E27FC236}">
                <a16:creationId xmlns:a16="http://schemas.microsoft.com/office/drawing/2014/main" id="{DC03C7F7-43BF-4D0E-8011-41FBD8B71D43}"/>
              </a:ext>
            </a:extLst>
          </p:cNvPr>
          <p:cNvSpPr>
            <a:spLocks noChangeAspect="1" noChangeArrowheads="1"/>
          </p:cNvSpPr>
          <p:nvPr/>
        </p:nvSpPr>
        <p:spPr bwMode="auto">
          <a:xfrm>
            <a:off x="501395" y="685945"/>
            <a:ext cx="929508" cy="900000"/>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chemeClr val="accent1"/>
          </a:solidFill>
          <a:ln>
            <a:noFill/>
          </a:ln>
        </p:spPr>
        <p:txBody>
          <a:bodyPr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595959"/>
              </a:solidFill>
              <a:effectLst/>
              <a:uLnTx/>
              <a:uFillTx/>
              <a:latin typeface="Book Antiqua"/>
              <a:ea typeface="+mn-ea"/>
              <a:cs typeface="+mn-cs"/>
            </a:endParaRPr>
          </a:p>
        </p:txBody>
      </p:sp>
      <p:sp>
        <p:nvSpPr>
          <p:cNvPr id="32" name="文本框 44">
            <a:extLst>
              <a:ext uri="{FF2B5EF4-FFF2-40B4-BE49-F238E27FC236}">
                <a16:creationId xmlns:a16="http://schemas.microsoft.com/office/drawing/2014/main" id="{1D09FE74-10F7-476A-BD33-48D9D99FF62C}"/>
              </a:ext>
            </a:extLst>
          </p:cNvPr>
          <p:cNvSpPr txBox="1">
            <a:spLocks noChangeArrowheads="1"/>
          </p:cNvSpPr>
          <p:nvPr/>
        </p:nvSpPr>
        <p:spPr bwMode="auto">
          <a:xfrm>
            <a:off x="4728019" y="3411896"/>
            <a:ext cx="21167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schemeClr val="tx2"/>
                </a:solidFill>
                <a:effectLst/>
                <a:uLnTx/>
                <a:uFillTx/>
                <a:latin typeface="Microsoft YaHei" panose="020B0503020204020204" pitchFamily="34" charset="-122"/>
                <a:ea typeface="Microsoft YaHei" panose="020B0503020204020204" pitchFamily="34" charset="-122"/>
                <a:cs typeface="+mn-cs"/>
              </a:rPr>
              <a:t>跟蹤</a:t>
            </a:r>
            <a:endParaRPr kumimoji="0" lang="en-US" altLang="zh-TW" sz="3600" b="1" i="0" u="none" strike="noStrike" kern="1200" cap="none" spc="0" normalizeH="0" baseline="0" noProof="0" dirty="0">
              <a:ln>
                <a:noFill/>
              </a:ln>
              <a:solidFill>
                <a:schemeClr val="tx2"/>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3600" b="1" i="0" u="none" strike="noStrike" kern="1200" cap="none" spc="0" normalizeH="0" baseline="0" noProof="0" dirty="0">
                <a:ln>
                  <a:noFill/>
                </a:ln>
                <a:solidFill>
                  <a:schemeClr val="tx2"/>
                </a:solidFill>
                <a:effectLst/>
                <a:uLnTx/>
                <a:uFillTx/>
                <a:latin typeface="Microsoft YaHei" panose="020B0503020204020204" pitchFamily="34" charset="-122"/>
                <a:ea typeface="Microsoft YaHei" panose="020B0503020204020204" pitchFamily="34" charset="-122"/>
                <a:cs typeface="+mn-cs"/>
              </a:rPr>
              <a:t>騷擾</a:t>
            </a:r>
            <a:endParaRPr kumimoji="0" lang="zh-CN" altLang="en-US" sz="3600" b="1" i="0" u="none" strike="noStrike" kern="1200" cap="none" spc="0" normalizeH="0" baseline="0" noProof="0" dirty="0">
              <a:ln>
                <a:noFill/>
              </a:ln>
              <a:solidFill>
                <a:schemeClr val="tx2"/>
              </a:solidFill>
              <a:effectLst/>
              <a:uLnTx/>
              <a:uFillTx/>
              <a:latin typeface="Microsoft YaHei" panose="020B0503020204020204" pitchFamily="34" charset="-122"/>
              <a:ea typeface="Microsoft YaHei" panose="020B0503020204020204" pitchFamily="34" charset="-122"/>
              <a:cs typeface="+mn-cs"/>
            </a:endParaRPr>
          </a:p>
        </p:txBody>
      </p:sp>
      <p:grpSp>
        <p:nvGrpSpPr>
          <p:cNvPr id="3" name="群組 2">
            <a:extLst>
              <a:ext uri="{FF2B5EF4-FFF2-40B4-BE49-F238E27FC236}">
                <a16:creationId xmlns:a16="http://schemas.microsoft.com/office/drawing/2014/main" id="{FEC44F3F-719D-4FE8-AB04-2D3040BB066B}"/>
              </a:ext>
            </a:extLst>
          </p:cNvPr>
          <p:cNvGrpSpPr/>
          <p:nvPr/>
        </p:nvGrpSpPr>
        <p:grpSpPr>
          <a:xfrm>
            <a:off x="4024900" y="2207467"/>
            <a:ext cx="1761482" cy="2479324"/>
            <a:chOff x="4024900" y="2207467"/>
            <a:chExt cx="1761482" cy="2479324"/>
          </a:xfrm>
        </p:grpSpPr>
        <p:sp>
          <p:nvSpPr>
            <p:cNvPr id="30724" name="Freeform 7"/>
            <p:cNvSpPr>
              <a:spLocks/>
            </p:cNvSpPr>
            <p:nvPr/>
          </p:nvSpPr>
          <p:spPr bwMode="auto">
            <a:xfrm>
              <a:off x="4024900" y="2207467"/>
              <a:ext cx="1761482" cy="2479324"/>
            </a:xfrm>
            <a:custGeom>
              <a:avLst/>
              <a:gdLst>
                <a:gd name="T0" fmla="*/ 0 w 1467"/>
                <a:gd name="T1" fmla="*/ 2147483647 h 2068"/>
                <a:gd name="T2" fmla="*/ 0 w 1467"/>
                <a:gd name="T3" fmla="*/ 2147483647 h 2068"/>
                <a:gd name="T4" fmla="*/ 2147483647 w 1467"/>
                <a:gd name="T5" fmla="*/ 0 h 2068"/>
                <a:gd name="T6" fmla="*/ 2147483647 w 1467"/>
                <a:gd name="T7" fmla="*/ 0 h 2068"/>
                <a:gd name="T8" fmla="*/ 2147483647 w 1467"/>
                <a:gd name="T9" fmla="*/ 2147483647 h 2068"/>
                <a:gd name="T10" fmla="*/ 2147483647 w 1467"/>
                <a:gd name="T11" fmla="*/ 2147483647 h 2068"/>
                <a:gd name="T12" fmla="*/ 2147483647 w 1467"/>
                <a:gd name="T13" fmla="*/ 2147483647 h 2068"/>
                <a:gd name="T14" fmla="*/ 2147483647 w 1467"/>
                <a:gd name="T15" fmla="*/ 2147483647 h 2068"/>
                <a:gd name="T16" fmla="*/ 2147483647 w 1467"/>
                <a:gd name="T17" fmla="*/ 2147483647 h 2068"/>
                <a:gd name="T18" fmla="*/ 2147483647 w 1467"/>
                <a:gd name="T19" fmla="*/ 2147483647 h 2068"/>
                <a:gd name="T20" fmla="*/ 0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0" y="1497"/>
                  </a:moveTo>
                  <a:cubicBezTo>
                    <a:pt x="0" y="159"/>
                    <a:pt x="0" y="159"/>
                    <a:pt x="0" y="159"/>
                  </a:cubicBezTo>
                  <a:cubicBezTo>
                    <a:pt x="0" y="72"/>
                    <a:pt x="71" y="0"/>
                    <a:pt x="158" y="0"/>
                  </a:cubicBezTo>
                  <a:cubicBezTo>
                    <a:pt x="743" y="0"/>
                    <a:pt x="743" y="0"/>
                    <a:pt x="743" y="0"/>
                  </a:cubicBezTo>
                  <a:cubicBezTo>
                    <a:pt x="830" y="0"/>
                    <a:pt x="901" y="72"/>
                    <a:pt x="901" y="159"/>
                  </a:cubicBezTo>
                  <a:cubicBezTo>
                    <a:pt x="901" y="1497"/>
                    <a:pt x="901" y="1497"/>
                    <a:pt x="901" y="1497"/>
                  </a:cubicBezTo>
                  <a:cubicBezTo>
                    <a:pt x="901" y="1500"/>
                    <a:pt x="901" y="1503"/>
                    <a:pt x="902" y="1506"/>
                  </a:cubicBezTo>
                  <a:cubicBezTo>
                    <a:pt x="911" y="1806"/>
                    <a:pt x="1156" y="2049"/>
                    <a:pt x="1464" y="2067"/>
                  </a:cubicBezTo>
                  <a:cubicBezTo>
                    <a:pt x="1465" y="2067"/>
                    <a:pt x="1466" y="2068"/>
                    <a:pt x="1467" y="2068"/>
                  </a:cubicBezTo>
                  <a:cubicBezTo>
                    <a:pt x="571" y="2068"/>
                    <a:pt x="571" y="2068"/>
                    <a:pt x="571" y="2068"/>
                  </a:cubicBezTo>
                  <a:cubicBezTo>
                    <a:pt x="256" y="2068"/>
                    <a:pt x="0" y="1812"/>
                    <a:pt x="0" y="1497"/>
                  </a:cubicBez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a:ln>
                  <a:noFill/>
                </a:ln>
                <a:solidFill>
                  <a:srgbClr val="595959"/>
                </a:solidFill>
                <a:effectLst/>
                <a:uLnTx/>
                <a:uFillTx/>
                <a:latin typeface="Book Antiqua"/>
                <a:ea typeface="+mn-ea"/>
                <a:cs typeface="+mn-cs"/>
              </a:endParaRPr>
            </a:p>
          </p:txBody>
        </p:sp>
        <p:pic>
          <p:nvPicPr>
            <p:cNvPr id="48" name="圖片 47">
              <a:extLst>
                <a:ext uri="{FF2B5EF4-FFF2-40B4-BE49-F238E27FC236}">
                  <a16:creationId xmlns:a16="http://schemas.microsoft.com/office/drawing/2014/main" id="{D02037B9-DA18-44D8-847C-1AB6988B4DDE}"/>
                </a:ext>
              </a:extLst>
            </p:cNvPr>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4094538" y="2326751"/>
              <a:ext cx="756000" cy="756000"/>
            </a:xfrm>
            <a:prstGeom prst="rect">
              <a:avLst/>
            </a:prstGeom>
          </p:spPr>
        </p:pic>
      </p:grpSp>
      <p:grpSp>
        <p:nvGrpSpPr>
          <p:cNvPr id="5" name="群組 4">
            <a:extLst>
              <a:ext uri="{FF2B5EF4-FFF2-40B4-BE49-F238E27FC236}">
                <a16:creationId xmlns:a16="http://schemas.microsoft.com/office/drawing/2014/main" id="{451FA604-07D8-40D9-8CB3-DACEDCBE9C5E}"/>
              </a:ext>
            </a:extLst>
          </p:cNvPr>
          <p:cNvGrpSpPr/>
          <p:nvPr/>
        </p:nvGrpSpPr>
        <p:grpSpPr>
          <a:xfrm>
            <a:off x="5131732" y="2192276"/>
            <a:ext cx="2478559" cy="1760338"/>
            <a:chOff x="5131732" y="2192276"/>
            <a:chExt cx="2478559" cy="1760338"/>
          </a:xfrm>
        </p:grpSpPr>
        <p:sp>
          <p:nvSpPr>
            <p:cNvPr id="30723" name="Freeform 6"/>
            <p:cNvSpPr>
              <a:spLocks/>
            </p:cNvSpPr>
            <p:nvPr/>
          </p:nvSpPr>
          <p:spPr bwMode="auto">
            <a:xfrm>
              <a:off x="5131732" y="2192276"/>
              <a:ext cx="2478559" cy="1760338"/>
            </a:xfrm>
            <a:custGeom>
              <a:avLst/>
              <a:gdLst>
                <a:gd name="T0" fmla="*/ 2147483647 w 2067"/>
                <a:gd name="T1" fmla="*/ 0 h 1468"/>
                <a:gd name="T2" fmla="*/ 2147483647 w 2067"/>
                <a:gd name="T3" fmla="*/ 0 h 1468"/>
                <a:gd name="T4" fmla="*/ 2147483647 w 2067"/>
                <a:gd name="T5" fmla="*/ 2147483647 h 1468"/>
                <a:gd name="T6" fmla="*/ 2147483647 w 2067"/>
                <a:gd name="T7" fmla="*/ 2147483647 h 1468"/>
                <a:gd name="T8" fmla="*/ 2147483647 w 2067"/>
                <a:gd name="T9" fmla="*/ 2147483647 h 1468"/>
                <a:gd name="T10" fmla="*/ 2147483647 w 2067"/>
                <a:gd name="T11" fmla="*/ 2147483647 h 1468"/>
                <a:gd name="T12" fmla="*/ 2147483647 w 2067"/>
                <a:gd name="T13" fmla="*/ 2147483647 h 1468"/>
                <a:gd name="T14" fmla="*/ 1435817242 w 2067"/>
                <a:gd name="T15" fmla="*/ 2147483647 h 1468"/>
                <a:gd name="T16" fmla="*/ 0 w 2067"/>
                <a:gd name="T17" fmla="*/ 2147483647 h 1468"/>
                <a:gd name="T18" fmla="*/ 0 w 2067"/>
                <a:gd name="T19" fmla="*/ 2147483647 h 1468"/>
                <a:gd name="T20" fmla="*/ 2147483647 w 2067"/>
                <a:gd name="T21" fmla="*/ 0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7" h="1468">
                  <a:moveTo>
                    <a:pt x="571" y="0"/>
                  </a:moveTo>
                  <a:cubicBezTo>
                    <a:pt x="1909" y="0"/>
                    <a:pt x="1909" y="0"/>
                    <a:pt x="1909" y="0"/>
                  </a:cubicBezTo>
                  <a:cubicBezTo>
                    <a:pt x="1996" y="0"/>
                    <a:pt x="2067" y="71"/>
                    <a:pt x="2067" y="159"/>
                  </a:cubicBezTo>
                  <a:cubicBezTo>
                    <a:pt x="2067" y="743"/>
                    <a:pt x="2067" y="743"/>
                    <a:pt x="2067" y="743"/>
                  </a:cubicBezTo>
                  <a:cubicBezTo>
                    <a:pt x="2067" y="831"/>
                    <a:pt x="1996" y="902"/>
                    <a:pt x="1909" y="902"/>
                  </a:cubicBezTo>
                  <a:cubicBezTo>
                    <a:pt x="571" y="902"/>
                    <a:pt x="571" y="902"/>
                    <a:pt x="571" y="902"/>
                  </a:cubicBezTo>
                  <a:cubicBezTo>
                    <a:pt x="568" y="902"/>
                    <a:pt x="565" y="902"/>
                    <a:pt x="562" y="902"/>
                  </a:cubicBezTo>
                  <a:cubicBezTo>
                    <a:pt x="261" y="911"/>
                    <a:pt x="19" y="1156"/>
                    <a:pt x="1" y="1464"/>
                  </a:cubicBezTo>
                  <a:cubicBezTo>
                    <a:pt x="0" y="1465"/>
                    <a:pt x="0" y="1467"/>
                    <a:pt x="0" y="1468"/>
                  </a:cubicBezTo>
                  <a:cubicBezTo>
                    <a:pt x="0" y="571"/>
                    <a:pt x="0" y="571"/>
                    <a:pt x="0" y="571"/>
                  </a:cubicBezTo>
                  <a:cubicBezTo>
                    <a:pt x="0" y="256"/>
                    <a:pt x="256" y="0"/>
                    <a:pt x="571" y="0"/>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a:ln>
                  <a:noFill/>
                </a:ln>
                <a:solidFill>
                  <a:srgbClr val="595959"/>
                </a:solidFill>
                <a:effectLst/>
                <a:uLnTx/>
                <a:uFillTx/>
                <a:latin typeface="Book Antiqua"/>
                <a:ea typeface="+mn-ea"/>
                <a:cs typeface="+mn-cs"/>
              </a:endParaRPr>
            </a:p>
          </p:txBody>
        </p:sp>
        <p:pic>
          <p:nvPicPr>
            <p:cNvPr id="49" name="Picture 4" descr="again Icon - Download again Icon 1921309 | Noun Project">
              <a:extLst>
                <a:ext uri="{FF2B5EF4-FFF2-40B4-BE49-F238E27FC236}">
                  <a16:creationId xmlns:a16="http://schemas.microsoft.com/office/drawing/2014/main" id="{BDB48EA8-BC8D-472B-9712-E29FE0544E2E}"/>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837509" y="2300842"/>
              <a:ext cx="648000" cy="64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群組 9">
            <a:extLst>
              <a:ext uri="{FF2B5EF4-FFF2-40B4-BE49-F238E27FC236}">
                <a16:creationId xmlns:a16="http://schemas.microsoft.com/office/drawing/2014/main" id="{96B38316-584C-4D43-935C-931DF8378D2D}"/>
              </a:ext>
            </a:extLst>
          </p:cNvPr>
          <p:cNvGrpSpPr/>
          <p:nvPr/>
        </p:nvGrpSpPr>
        <p:grpSpPr>
          <a:xfrm>
            <a:off x="5863995" y="3296073"/>
            <a:ext cx="1761482" cy="2481012"/>
            <a:chOff x="5863995" y="3296073"/>
            <a:chExt cx="1761482" cy="2481012"/>
          </a:xfrm>
        </p:grpSpPr>
        <p:sp>
          <p:nvSpPr>
            <p:cNvPr id="30722" name="Freeform 5"/>
            <p:cNvSpPr>
              <a:spLocks/>
            </p:cNvSpPr>
            <p:nvPr/>
          </p:nvSpPr>
          <p:spPr bwMode="auto">
            <a:xfrm>
              <a:off x="5863995" y="3296073"/>
              <a:ext cx="1761482" cy="2481012"/>
            </a:xfrm>
            <a:custGeom>
              <a:avLst/>
              <a:gdLst>
                <a:gd name="T0" fmla="*/ 2147483647 w 1467"/>
                <a:gd name="T1" fmla="*/ 2147483647 h 2068"/>
                <a:gd name="T2" fmla="*/ 2147483647 w 1467"/>
                <a:gd name="T3" fmla="*/ 2147483647 h 2068"/>
                <a:gd name="T4" fmla="*/ 2147483647 w 1467"/>
                <a:gd name="T5" fmla="*/ 2147483647 h 2068"/>
                <a:gd name="T6" fmla="*/ 2147483647 w 1467"/>
                <a:gd name="T7" fmla="*/ 2147483647 h 2068"/>
                <a:gd name="T8" fmla="*/ 2147483647 w 1467"/>
                <a:gd name="T9" fmla="*/ 2147483647 h 2068"/>
                <a:gd name="T10" fmla="*/ 2147483647 w 1467"/>
                <a:gd name="T11" fmla="*/ 2147483647 h 2068"/>
                <a:gd name="T12" fmla="*/ 2147483647 w 1467"/>
                <a:gd name="T13" fmla="*/ 2147483647 h 2068"/>
                <a:gd name="T14" fmla="*/ 2147483647 w 1467"/>
                <a:gd name="T15" fmla="*/ 1436382298 h 2068"/>
                <a:gd name="T16" fmla="*/ 0 w 1467"/>
                <a:gd name="T17" fmla="*/ 0 h 2068"/>
                <a:gd name="T18" fmla="*/ 2147483647 w 1467"/>
                <a:gd name="T19" fmla="*/ 0 h 2068"/>
                <a:gd name="T20" fmla="*/ 2147483647 w 1467"/>
                <a:gd name="T21" fmla="*/ 2147483647 h 20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67" h="2068">
                  <a:moveTo>
                    <a:pt x="1467" y="571"/>
                  </a:moveTo>
                  <a:cubicBezTo>
                    <a:pt x="1467" y="1909"/>
                    <a:pt x="1467" y="1909"/>
                    <a:pt x="1467" y="1909"/>
                  </a:cubicBezTo>
                  <a:cubicBezTo>
                    <a:pt x="1467" y="1996"/>
                    <a:pt x="1396" y="2068"/>
                    <a:pt x="1309" y="2068"/>
                  </a:cubicBezTo>
                  <a:cubicBezTo>
                    <a:pt x="724" y="2068"/>
                    <a:pt x="724" y="2068"/>
                    <a:pt x="724" y="2068"/>
                  </a:cubicBezTo>
                  <a:cubicBezTo>
                    <a:pt x="637" y="2068"/>
                    <a:pt x="566" y="1996"/>
                    <a:pt x="566" y="1909"/>
                  </a:cubicBezTo>
                  <a:cubicBezTo>
                    <a:pt x="566" y="571"/>
                    <a:pt x="566" y="571"/>
                    <a:pt x="566" y="571"/>
                  </a:cubicBezTo>
                  <a:cubicBezTo>
                    <a:pt x="566" y="568"/>
                    <a:pt x="566" y="565"/>
                    <a:pt x="566" y="562"/>
                  </a:cubicBezTo>
                  <a:cubicBezTo>
                    <a:pt x="556" y="262"/>
                    <a:pt x="311" y="19"/>
                    <a:pt x="3" y="1"/>
                  </a:cubicBezTo>
                  <a:cubicBezTo>
                    <a:pt x="2" y="1"/>
                    <a:pt x="1" y="0"/>
                    <a:pt x="0" y="0"/>
                  </a:cubicBezTo>
                  <a:cubicBezTo>
                    <a:pt x="896" y="0"/>
                    <a:pt x="896" y="0"/>
                    <a:pt x="896" y="0"/>
                  </a:cubicBezTo>
                  <a:cubicBezTo>
                    <a:pt x="1211" y="0"/>
                    <a:pt x="1467" y="256"/>
                    <a:pt x="1467" y="571"/>
                  </a:cubicBezTo>
                  <a:close/>
                </a:path>
              </a:pathLst>
            </a:custGeom>
            <a:solidFill>
              <a:schemeClr val="accent2"/>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a:ln>
                  <a:noFill/>
                </a:ln>
                <a:solidFill>
                  <a:srgbClr val="595959"/>
                </a:solidFill>
                <a:effectLst/>
                <a:uLnTx/>
                <a:uFillTx/>
                <a:latin typeface="Book Antiqua"/>
                <a:ea typeface="+mn-ea"/>
                <a:cs typeface="+mn-cs"/>
              </a:endParaRPr>
            </a:p>
          </p:txBody>
        </p:sp>
        <p:pic>
          <p:nvPicPr>
            <p:cNvPr id="50" name="Picture 6" descr="Sitting Child Sad Icon Element Child Stock Vector (Royalty Free) 1217853088">
              <a:extLst>
                <a:ext uri="{FF2B5EF4-FFF2-40B4-BE49-F238E27FC236}">
                  <a16:creationId xmlns:a16="http://schemas.microsoft.com/office/drawing/2014/main" id="{9950E979-F3AA-46E3-805D-5838D48427FC}"/>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6098" b="75494" l="20098" r="77573">
                          <a14:foregroundMark x1="47308" y1="50000" x2="47308" y2="50000"/>
                          <a14:foregroundMark x1="56154" y1="45714" x2="56154" y2="45714"/>
                          <a14:foregroundMark x1="51154" y1="28929" x2="51154" y2="28929"/>
                        </a14:backgroundRemoval>
                      </a14:imgEffect>
                      <a14:imgEffect>
                        <a14:brightnessContrast bright="100000" contrast="100000"/>
                      </a14:imgEffect>
                    </a14:imgLayer>
                  </a14:imgProps>
                </a:ext>
                <a:ext uri="{28A0092B-C50C-407E-A947-70E740481C1C}">
                  <a14:useLocalDpi xmlns:a14="http://schemas.microsoft.com/office/drawing/2010/main" val="0"/>
                </a:ext>
              </a:extLst>
            </a:blip>
            <a:srcRect l="12914" t="8674" r="15243" b="17081"/>
            <a:stretch/>
          </p:blipFill>
          <p:spPr bwMode="auto">
            <a:xfrm>
              <a:off x="6837509" y="4906435"/>
              <a:ext cx="744002" cy="82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4" name="群組 83"/>
          <p:cNvGrpSpPr/>
          <p:nvPr/>
        </p:nvGrpSpPr>
        <p:grpSpPr>
          <a:xfrm>
            <a:off x="7948337" y="4916320"/>
            <a:ext cx="2475150" cy="1077218"/>
            <a:chOff x="7840873" y="5149660"/>
            <a:chExt cx="2475150" cy="1077218"/>
          </a:xfrm>
        </p:grpSpPr>
        <p:grpSp>
          <p:nvGrpSpPr>
            <p:cNvPr id="55" name="群組 54"/>
            <p:cNvGrpSpPr/>
            <p:nvPr/>
          </p:nvGrpSpPr>
          <p:grpSpPr>
            <a:xfrm>
              <a:off x="7840873" y="5172894"/>
              <a:ext cx="540000" cy="586182"/>
              <a:chOff x="7291936" y="784619"/>
              <a:chExt cx="540000" cy="540000"/>
            </a:xfrm>
          </p:grpSpPr>
          <p:sp>
            <p:nvSpPr>
              <p:cNvPr id="56" name="Oval 56"/>
              <p:cNvSpPr>
                <a:spLocks noChangeAspect="1"/>
              </p:cNvSpPr>
              <p:nvPr/>
            </p:nvSpPr>
            <p:spPr>
              <a:xfrm>
                <a:off x="7291936" y="78461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white"/>
                  </a:solidFill>
                  <a:effectLst/>
                  <a:uLnTx/>
                  <a:uFillTx/>
                  <a:latin typeface="Book Antiqua"/>
                  <a:ea typeface="+mn-ea"/>
                  <a:cs typeface="+mn-cs"/>
                </a:endParaRPr>
              </a:p>
            </p:txBody>
          </p:sp>
          <p:sp>
            <p:nvSpPr>
              <p:cNvPr id="57" name="矩形 24"/>
              <p:cNvSpPr>
                <a:spLocks noChangeArrowheads="1"/>
              </p:cNvSpPr>
              <p:nvPr/>
            </p:nvSpPr>
            <p:spPr bwMode="auto">
              <a:xfrm>
                <a:off x="7366209" y="785916"/>
                <a:ext cx="402674" cy="53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a:ln>
                      <a:noFill/>
                    </a:ln>
                    <a:solidFill>
                      <a:prstClr val="white"/>
                    </a:solidFill>
                    <a:effectLst/>
                    <a:uLnTx/>
                    <a:uFillTx/>
                    <a:latin typeface="Impact" panose="020B0806030902050204" pitchFamily="34" charset="0"/>
                    <a:ea typeface="Malgun Gothic" panose="020B0503020000020004" pitchFamily="34" charset="-127"/>
                    <a:cs typeface="Adobe Naskh Medium" panose="01010101010101010101" pitchFamily="50" charset="-78"/>
                  </a:rPr>
                  <a:t>3</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Malgun Gothic" panose="020B0503020000020004" pitchFamily="34" charset="-127"/>
                  <a:cs typeface="Adobe Naskh Medium" panose="01010101010101010101" pitchFamily="50" charset="-78"/>
                </a:endParaRPr>
              </a:p>
            </p:txBody>
          </p:sp>
        </p:grpSp>
        <p:sp>
          <p:nvSpPr>
            <p:cNvPr id="58" name="文本框 44">
              <a:extLst>
                <a:ext uri="{FF2B5EF4-FFF2-40B4-BE49-F238E27FC236}">
                  <a16:creationId xmlns:a16="http://schemas.microsoft.com/office/drawing/2014/main" id="{1D09FE74-10F7-476A-BD33-48D9D99FF62C}"/>
                </a:ext>
              </a:extLst>
            </p:cNvPr>
            <p:cNvSpPr txBox="1">
              <a:spLocks noChangeArrowheads="1"/>
            </p:cNvSpPr>
            <p:nvPr/>
          </p:nvSpPr>
          <p:spPr bwMode="auto">
            <a:xfrm>
              <a:off x="8441787" y="5149660"/>
              <a:ext cx="18742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cs"/>
                </a:rPr>
                <a:t>違反意願</a:t>
              </a:r>
              <a:endParaRPr kumimoji="0" lang="en-US" altLang="zh-TW" sz="32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rPr>
                <a:t>心生畏怖</a:t>
              </a:r>
              <a:endParaRPr kumimoji="0" lang="zh-CN"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endParaRPr>
            </a:p>
          </p:txBody>
        </p:sp>
      </p:grpSp>
      <p:grpSp>
        <p:nvGrpSpPr>
          <p:cNvPr id="9" name="群組 8">
            <a:extLst>
              <a:ext uri="{FF2B5EF4-FFF2-40B4-BE49-F238E27FC236}">
                <a16:creationId xmlns:a16="http://schemas.microsoft.com/office/drawing/2014/main" id="{7F8FA278-2C73-42C7-9A59-0CF9102646F3}"/>
              </a:ext>
            </a:extLst>
          </p:cNvPr>
          <p:cNvGrpSpPr/>
          <p:nvPr/>
        </p:nvGrpSpPr>
        <p:grpSpPr>
          <a:xfrm>
            <a:off x="7948337" y="2300842"/>
            <a:ext cx="3248744" cy="2470020"/>
            <a:chOff x="7948337" y="2300842"/>
            <a:chExt cx="3248744" cy="2470020"/>
          </a:xfrm>
        </p:grpSpPr>
        <p:grpSp>
          <p:nvGrpSpPr>
            <p:cNvPr id="44" name="群組 43"/>
            <p:cNvGrpSpPr/>
            <p:nvPr/>
          </p:nvGrpSpPr>
          <p:grpSpPr>
            <a:xfrm>
              <a:off x="7948337" y="2308083"/>
              <a:ext cx="540000" cy="602175"/>
              <a:chOff x="7291936" y="769886"/>
              <a:chExt cx="540000" cy="554733"/>
            </a:xfrm>
          </p:grpSpPr>
          <p:sp>
            <p:nvSpPr>
              <p:cNvPr id="45" name="Oval 56"/>
              <p:cNvSpPr>
                <a:spLocks noChangeAspect="1"/>
              </p:cNvSpPr>
              <p:nvPr/>
            </p:nvSpPr>
            <p:spPr>
              <a:xfrm>
                <a:off x="7291936" y="78461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white"/>
                  </a:solidFill>
                  <a:effectLst/>
                  <a:uLnTx/>
                  <a:uFillTx/>
                  <a:latin typeface="Book Antiqua"/>
                  <a:ea typeface="+mn-ea"/>
                  <a:cs typeface="+mn-cs"/>
                </a:endParaRPr>
              </a:p>
            </p:txBody>
          </p:sp>
          <p:sp>
            <p:nvSpPr>
              <p:cNvPr id="46" name="矩形 24"/>
              <p:cNvSpPr>
                <a:spLocks noChangeArrowheads="1"/>
              </p:cNvSpPr>
              <p:nvPr/>
            </p:nvSpPr>
            <p:spPr bwMode="auto">
              <a:xfrm>
                <a:off x="7366209" y="769886"/>
                <a:ext cx="391454" cy="53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a:ln>
                      <a:noFill/>
                    </a:ln>
                    <a:solidFill>
                      <a:prstClr val="white"/>
                    </a:solidFill>
                    <a:effectLst/>
                    <a:uLnTx/>
                    <a:uFillTx/>
                    <a:latin typeface="Impact" panose="020B0806030902050204" pitchFamily="34" charset="0"/>
                    <a:ea typeface="Malgun Gothic" panose="020B0503020000020004" pitchFamily="34" charset="-127"/>
                    <a:cs typeface="Adobe Naskh Medium" panose="01010101010101010101" pitchFamily="50" charset="-78"/>
                  </a:rPr>
                  <a:t>2</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Malgun Gothic" panose="020B0503020000020004" pitchFamily="34" charset="-127"/>
                  <a:cs typeface="Adobe Naskh Medium" panose="01010101010101010101" pitchFamily="50" charset="-78"/>
                </a:endParaRPr>
              </a:p>
            </p:txBody>
          </p:sp>
        </p:grpSp>
        <p:sp>
          <p:nvSpPr>
            <p:cNvPr id="47" name="文本框 44">
              <a:extLst>
                <a:ext uri="{FF2B5EF4-FFF2-40B4-BE49-F238E27FC236}">
                  <a16:creationId xmlns:a16="http://schemas.microsoft.com/office/drawing/2014/main" id="{1D09FE74-10F7-476A-BD33-48D9D99FF62C}"/>
                </a:ext>
              </a:extLst>
            </p:cNvPr>
            <p:cNvSpPr txBox="1">
              <a:spLocks noChangeArrowheads="1"/>
            </p:cNvSpPr>
            <p:nvPr/>
          </p:nvSpPr>
          <p:spPr bwMode="auto">
            <a:xfrm>
              <a:off x="8538031" y="2300842"/>
              <a:ext cx="264855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cs"/>
                </a:rPr>
                <a:t>反覆或持續</a:t>
              </a:r>
              <a:endParaRPr kumimoji="0" lang="en-US" altLang="zh-TW" sz="32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rPr>
                <a:t>實施 </a:t>
              </a:r>
              <a:r>
                <a:rPr kumimoji="0" lang="en-US" altLang="zh-TW" sz="3200" b="1" i="0" u="none" strike="noStrike" kern="1200" cap="none" spc="0" normalizeH="0" baseline="0" noProof="0" dirty="0">
                  <a:ln>
                    <a:noFill/>
                  </a:ln>
                  <a:solidFill>
                    <a:srgbClr val="1EB8C1"/>
                  </a:solidFill>
                  <a:effectLst/>
                  <a:uLnTx/>
                  <a:uFillTx/>
                  <a:latin typeface="Impact" panose="020B0806030902050204" pitchFamily="34" charset="0"/>
                  <a:ea typeface="微软雅黑" panose="020B0503020204020204" pitchFamily="34" charset="-122"/>
                  <a:cs typeface="+mn-cs"/>
                </a:rPr>
                <a:t>8</a:t>
              </a:r>
              <a:r>
                <a:rPr kumimoji="0" lang="zh-TW" altLang="en-US" sz="3200" b="1" i="0" u="none" strike="noStrike" kern="1200" cap="none" spc="0" normalizeH="0" baseline="0" noProof="0" dirty="0">
                  <a:ln>
                    <a:noFill/>
                  </a:ln>
                  <a:solidFill>
                    <a:srgbClr val="1EB8C1"/>
                  </a:solidFill>
                  <a:effectLst/>
                  <a:uLnTx/>
                  <a:uFillTx/>
                  <a:latin typeface="Impact" panose="020B0806030902050204" pitchFamily="34" charset="0"/>
                  <a:ea typeface="微软雅黑" panose="020B0503020204020204" pitchFamily="34" charset="-122"/>
                  <a:cs typeface="+mn-cs"/>
                </a:rPr>
                <a:t> </a:t>
              </a:r>
              <a:r>
                <a:rPr kumimoji="0" lang="zh-TW"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rPr>
                <a:t>款行為</a:t>
              </a:r>
              <a:endParaRPr kumimoji="0" lang="zh-CN"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endParaRPr>
            </a:p>
          </p:txBody>
        </p:sp>
        <p:grpSp>
          <p:nvGrpSpPr>
            <p:cNvPr id="4" name="群組 3"/>
            <p:cNvGrpSpPr/>
            <p:nvPr/>
          </p:nvGrpSpPr>
          <p:grpSpPr>
            <a:xfrm>
              <a:off x="8960534" y="3351186"/>
              <a:ext cx="2236547" cy="1378262"/>
              <a:chOff x="8887767" y="3327951"/>
              <a:chExt cx="2236547" cy="1378262"/>
            </a:xfrm>
          </p:grpSpPr>
          <p:sp>
            <p:nvSpPr>
              <p:cNvPr id="51" name="矩形 50">
                <a:extLst>
                  <a:ext uri="{FF2B5EF4-FFF2-40B4-BE49-F238E27FC236}">
                    <a16:creationId xmlns:a16="http://schemas.microsoft.com/office/drawing/2014/main" id="{FD0192B0-8E59-40DC-9AE6-FA6F6867A4D1}"/>
                  </a:ext>
                </a:extLst>
              </p:cNvPr>
              <p:cNvSpPr/>
              <p:nvPr/>
            </p:nvSpPr>
            <p:spPr>
              <a:xfrm>
                <a:off x="8902953" y="3327951"/>
                <a:ext cx="21887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rPr>
                  <a:t>監視觀察  尾隨接近</a:t>
                </a:r>
                <a:endParaRPr kumimoji="0" lang="en-US" altLang="zh-TW"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endParaRPr>
              </a:p>
            </p:txBody>
          </p:sp>
          <p:sp>
            <p:nvSpPr>
              <p:cNvPr id="52" name="矩形 51">
                <a:extLst>
                  <a:ext uri="{FF2B5EF4-FFF2-40B4-BE49-F238E27FC236}">
                    <a16:creationId xmlns:a16="http://schemas.microsoft.com/office/drawing/2014/main" id="{FD0192B0-8E59-40DC-9AE6-FA6F6867A4D1}"/>
                  </a:ext>
                </a:extLst>
              </p:cNvPr>
              <p:cNvSpPr/>
              <p:nvPr/>
            </p:nvSpPr>
            <p:spPr>
              <a:xfrm>
                <a:off x="8902953" y="4336881"/>
                <a:ext cx="222136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rPr>
                  <a:t>妨害名譽  冒用個資</a:t>
                </a:r>
                <a:endParaRPr kumimoji="0" lang="en-US" altLang="zh-TW"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endParaRPr>
              </a:p>
            </p:txBody>
          </p:sp>
          <p:sp>
            <p:nvSpPr>
              <p:cNvPr id="53" name="矩形 52">
                <a:extLst>
                  <a:ext uri="{FF2B5EF4-FFF2-40B4-BE49-F238E27FC236}">
                    <a16:creationId xmlns:a16="http://schemas.microsoft.com/office/drawing/2014/main" id="{FD0192B0-8E59-40DC-9AE6-FA6F6867A4D1}"/>
                  </a:ext>
                </a:extLst>
              </p:cNvPr>
              <p:cNvSpPr/>
              <p:nvPr/>
            </p:nvSpPr>
            <p:spPr>
              <a:xfrm>
                <a:off x="8902953" y="3671003"/>
                <a:ext cx="220388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rPr>
                  <a:t>歧視貶抑  通訊騷擾</a:t>
                </a:r>
                <a:endParaRPr kumimoji="0" lang="en-US" altLang="zh-TW"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endParaRPr>
              </a:p>
            </p:txBody>
          </p:sp>
          <p:sp>
            <p:nvSpPr>
              <p:cNvPr id="54" name="矩形 53">
                <a:extLst>
                  <a:ext uri="{FF2B5EF4-FFF2-40B4-BE49-F238E27FC236}">
                    <a16:creationId xmlns:a16="http://schemas.microsoft.com/office/drawing/2014/main" id="{FD0192B0-8E59-40DC-9AE6-FA6F6867A4D1}"/>
                  </a:ext>
                </a:extLst>
              </p:cNvPr>
              <p:cNvSpPr/>
              <p:nvPr/>
            </p:nvSpPr>
            <p:spPr>
              <a:xfrm>
                <a:off x="8887767" y="4016530"/>
                <a:ext cx="216975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rPr>
                  <a:t>不當追求  寄送物品</a:t>
                </a:r>
                <a:endParaRPr kumimoji="0" lang="en-US" altLang="zh-TW"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endParaRPr>
              </a:p>
            </p:txBody>
          </p:sp>
        </p:grpSp>
        <p:cxnSp>
          <p:nvCxnSpPr>
            <p:cNvPr id="59" name="PA_ElbowConnector 61"/>
            <p:cNvCxnSpPr/>
            <p:nvPr>
              <p:custDataLst>
                <p:tags r:id="rId2"/>
              </p:custDataLst>
            </p:nvPr>
          </p:nvCxnSpPr>
          <p:spPr>
            <a:xfrm rot="10800000">
              <a:off x="8856971" y="3378060"/>
              <a:ext cx="2273320" cy="1392802"/>
            </a:xfrm>
            <a:prstGeom prst="bentConnector3">
              <a:avLst>
                <a:gd name="adj1" fmla="val 99577"/>
              </a:avLst>
            </a:prstGeom>
            <a:ln w="1905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grpSp>
      <p:grpSp>
        <p:nvGrpSpPr>
          <p:cNvPr id="11" name="群組 10">
            <a:extLst>
              <a:ext uri="{FF2B5EF4-FFF2-40B4-BE49-F238E27FC236}">
                <a16:creationId xmlns:a16="http://schemas.microsoft.com/office/drawing/2014/main" id="{49F63BCC-78A7-4FE5-9F1E-2BD9141ADF29}"/>
              </a:ext>
            </a:extLst>
          </p:cNvPr>
          <p:cNvGrpSpPr/>
          <p:nvPr/>
        </p:nvGrpSpPr>
        <p:grpSpPr>
          <a:xfrm>
            <a:off x="4041773" y="4031938"/>
            <a:ext cx="2480247" cy="1760338"/>
            <a:chOff x="4041773" y="4031938"/>
            <a:chExt cx="2480247" cy="1760338"/>
          </a:xfrm>
        </p:grpSpPr>
        <p:sp>
          <p:nvSpPr>
            <p:cNvPr id="30725" name="Freeform 8"/>
            <p:cNvSpPr>
              <a:spLocks/>
            </p:cNvSpPr>
            <p:nvPr/>
          </p:nvSpPr>
          <p:spPr bwMode="auto">
            <a:xfrm>
              <a:off x="4041773" y="4031938"/>
              <a:ext cx="2480247" cy="1760338"/>
            </a:xfrm>
            <a:custGeom>
              <a:avLst/>
              <a:gdLst>
                <a:gd name="T0" fmla="*/ 2147483647 w 2068"/>
                <a:gd name="T1" fmla="*/ 2147483647 h 1468"/>
                <a:gd name="T2" fmla="*/ 2147483647 w 2068"/>
                <a:gd name="T3" fmla="*/ 2147483647 h 1468"/>
                <a:gd name="T4" fmla="*/ 0 w 2068"/>
                <a:gd name="T5" fmla="*/ 2147483647 h 1468"/>
                <a:gd name="T6" fmla="*/ 0 w 2068"/>
                <a:gd name="T7" fmla="*/ 2147483647 h 1468"/>
                <a:gd name="T8" fmla="*/ 2147483647 w 2068"/>
                <a:gd name="T9" fmla="*/ 2147483647 h 1468"/>
                <a:gd name="T10" fmla="*/ 2147483647 w 2068"/>
                <a:gd name="T11" fmla="*/ 2147483647 h 1468"/>
                <a:gd name="T12" fmla="*/ 2147483647 w 2068"/>
                <a:gd name="T13" fmla="*/ 2147483647 h 1468"/>
                <a:gd name="T14" fmla="*/ 2147483647 w 2068"/>
                <a:gd name="T15" fmla="*/ 2147483647 h 1468"/>
                <a:gd name="T16" fmla="*/ 2147483647 w 2068"/>
                <a:gd name="T17" fmla="*/ 0 h 1468"/>
                <a:gd name="T18" fmla="*/ 2147483647 w 2068"/>
                <a:gd name="T19" fmla="*/ 2147483647 h 1468"/>
                <a:gd name="T20" fmla="*/ 2147483647 w 2068"/>
                <a:gd name="T21" fmla="*/ 2147483647 h 14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68" h="1468">
                  <a:moveTo>
                    <a:pt x="1497" y="1468"/>
                  </a:moveTo>
                  <a:cubicBezTo>
                    <a:pt x="158" y="1468"/>
                    <a:pt x="158" y="1468"/>
                    <a:pt x="158" y="1468"/>
                  </a:cubicBezTo>
                  <a:cubicBezTo>
                    <a:pt x="71" y="1468"/>
                    <a:pt x="0" y="1397"/>
                    <a:pt x="0" y="1309"/>
                  </a:cubicBezTo>
                  <a:cubicBezTo>
                    <a:pt x="0" y="725"/>
                    <a:pt x="0" y="725"/>
                    <a:pt x="0" y="725"/>
                  </a:cubicBezTo>
                  <a:cubicBezTo>
                    <a:pt x="0" y="637"/>
                    <a:pt x="71" y="566"/>
                    <a:pt x="158" y="566"/>
                  </a:cubicBezTo>
                  <a:cubicBezTo>
                    <a:pt x="1497" y="566"/>
                    <a:pt x="1497" y="566"/>
                    <a:pt x="1497" y="566"/>
                  </a:cubicBezTo>
                  <a:cubicBezTo>
                    <a:pt x="1500" y="566"/>
                    <a:pt x="1503" y="566"/>
                    <a:pt x="1506" y="566"/>
                  </a:cubicBezTo>
                  <a:cubicBezTo>
                    <a:pt x="1806" y="557"/>
                    <a:pt x="2049" y="312"/>
                    <a:pt x="2067" y="4"/>
                  </a:cubicBezTo>
                  <a:cubicBezTo>
                    <a:pt x="2067" y="3"/>
                    <a:pt x="2067" y="1"/>
                    <a:pt x="2068" y="0"/>
                  </a:cubicBezTo>
                  <a:cubicBezTo>
                    <a:pt x="2068" y="897"/>
                    <a:pt x="2068" y="897"/>
                    <a:pt x="2068" y="897"/>
                  </a:cubicBezTo>
                  <a:cubicBezTo>
                    <a:pt x="2068" y="1212"/>
                    <a:pt x="1811" y="1468"/>
                    <a:pt x="1497" y="1468"/>
                  </a:cubicBezTo>
                  <a:close/>
                </a:path>
              </a:pathLst>
            </a:custGeom>
            <a:solidFill>
              <a:schemeClr val="accent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706" b="0" i="0" u="none" strike="noStrike" kern="1200" cap="none" spc="0" normalizeH="0" baseline="0" noProof="0">
                <a:ln>
                  <a:noFill/>
                </a:ln>
                <a:solidFill>
                  <a:srgbClr val="595959"/>
                </a:solidFill>
                <a:effectLst/>
                <a:uLnTx/>
                <a:uFillTx/>
                <a:latin typeface="Book Antiqua"/>
                <a:ea typeface="+mn-ea"/>
                <a:cs typeface="+mn-cs"/>
              </a:endParaRPr>
            </a:p>
          </p:txBody>
        </p:sp>
        <p:pic>
          <p:nvPicPr>
            <p:cNvPr id="60" name="Picture 2" descr="signs, woman, Sexual Harassment, Gender, Masculine, Man, mars, venus,  Femenine icon">
              <a:extLst>
                <a:ext uri="{FF2B5EF4-FFF2-40B4-BE49-F238E27FC236}">
                  <a16:creationId xmlns:a16="http://schemas.microsoft.com/office/drawing/2014/main" id="{0C8BDBC2-11D5-4F0D-84D7-8E7F11BD460D}"/>
                </a:ext>
              </a:extLst>
            </p:cNvPr>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270591" y="5059978"/>
              <a:ext cx="576000" cy="576000"/>
            </a:xfrm>
            <a:prstGeom prst="rect">
              <a:avLst/>
            </a:prstGeom>
            <a:noFill/>
            <a:extLst>
              <a:ext uri="{909E8E84-426E-40DD-AFC4-6F175D3DCCD1}">
                <a14:hiddenFill xmlns:a14="http://schemas.microsoft.com/office/drawing/2010/main">
                  <a:solidFill>
                    <a:srgbClr val="FFFFFF"/>
                  </a:solidFill>
                </a14:hiddenFill>
              </a:ext>
            </a:extLst>
          </p:spPr>
        </p:pic>
      </p:grpSp>
      <p:sp>
        <p:nvSpPr>
          <p:cNvPr id="71" name="文字方塊 70"/>
          <p:cNvSpPr txBox="1"/>
          <p:nvPr/>
        </p:nvSpPr>
        <p:spPr>
          <a:xfrm>
            <a:off x="10098298" y="6364168"/>
            <a:ext cx="32726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0" i="0" u="none" strike="noStrike" kern="1200" cap="none" spc="0" normalizeH="0" baseline="0" noProof="0" dirty="0">
                <a:ln>
                  <a:noFill/>
                </a:ln>
                <a:solidFill>
                  <a:srgbClr val="595959"/>
                </a:solidFill>
                <a:effectLst/>
                <a:uLnTx/>
                <a:uFillTx/>
                <a:latin typeface="Impact" panose="020B0806030902050204" pitchFamily="34" charset="0"/>
                <a:ea typeface="+mn-ea"/>
                <a:cs typeface="+mn-cs"/>
              </a:rPr>
              <a:t>4</a:t>
            </a:r>
            <a:endParaRPr kumimoji="0" lang="zh-TW" altLang="en-US" sz="1800" b="0" i="0" u="none" strike="noStrike" kern="1200" cap="none" spc="0" normalizeH="0" baseline="0" noProof="0" dirty="0">
              <a:ln>
                <a:noFill/>
              </a:ln>
              <a:solidFill>
                <a:srgbClr val="595959"/>
              </a:solidFill>
              <a:effectLst/>
              <a:uLnTx/>
              <a:uFillTx/>
              <a:latin typeface="Impact" panose="020B0806030902050204" pitchFamily="34" charset="0"/>
              <a:ea typeface="+mn-ea"/>
              <a:cs typeface="+mn-cs"/>
            </a:endParaRPr>
          </a:p>
        </p:txBody>
      </p:sp>
      <p:grpSp>
        <p:nvGrpSpPr>
          <p:cNvPr id="99" name="群組 98"/>
          <p:cNvGrpSpPr/>
          <p:nvPr/>
        </p:nvGrpSpPr>
        <p:grpSpPr>
          <a:xfrm>
            <a:off x="1157825" y="4138796"/>
            <a:ext cx="3268381" cy="2120954"/>
            <a:chOff x="1157825" y="4243217"/>
            <a:chExt cx="3268381" cy="2120954"/>
          </a:xfrm>
        </p:grpSpPr>
        <p:grpSp>
          <p:nvGrpSpPr>
            <p:cNvPr id="12" name="群組 11"/>
            <p:cNvGrpSpPr/>
            <p:nvPr/>
          </p:nvGrpSpPr>
          <p:grpSpPr>
            <a:xfrm>
              <a:off x="1158814" y="4243217"/>
              <a:ext cx="2759891" cy="1077218"/>
              <a:chOff x="871749" y="3966336"/>
              <a:chExt cx="2759891" cy="1077218"/>
            </a:xfrm>
          </p:grpSpPr>
          <p:sp>
            <p:nvSpPr>
              <p:cNvPr id="40" name="文本框 44">
                <a:extLst>
                  <a:ext uri="{FF2B5EF4-FFF2-40B4-BE49-F238E27FC236}">
                    <a16:creationId xmlns:a16="http://schemas.microsoft.com/office/drawing/2014/main" id="{1D09FE74-10F7-476A-BD33-48D9D99FF62C}"/>
                  </a:ext>
                </a:extLst>
              </p:cNvPr>
              <p:cNvSpPr txBox="1">
                <a:spLocks noChangeArrowheads="1"/>
              </p:cNvSpPr>
              <p:nvPr/>
            </p:nvSpPr>
            <p:spPr bwMode="auto">
              <a:xfrm>
                <a:off x="1401628" y="3966336"/>
                <a:ext cx="22300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rPr>
                  <a:t>與</a:t>
                </a:r>
                <a:r>
                  <a:rPr kumimoji="0" lang="zh-TW" altLang="en-US" sz="3200" b="1" i="0" u="none" strike="noStrike" kern="1200" cap="none" spc="0" normalizeH="0" baseline="0" noProof="0" dirty="0">
                    <a:ln>
                      <a:noFill/>
                    </a:ln>
                    <a:solidFill>
                      <a:srgbClr val="EF7920"/>
                    </a:solidFill>
                    <a:effectLst/>
                    <a:uLnTx/>
                    <a:uFillTx/>
                    <a:latin typeface="Arial" panose="020B0604020202020204" pitchFamily="34" charset="0"/>
                    <a:ea typeface="微软雅黑" panose="020B0503020204020204" pitchFamily="34" charset="-122"/>
                    <a:cs typeface="+mn-cs"/>
                  </a:rPr>
                  <a:t>性或性別</a:t>
                </a:r>
                <a:endParaRPr kumimoji="0" lang="en-US" altLang="zh-TW" sz="3200" b="1" i="0" u="none" strike="noStrike" kern="1200" cap="none" spc="0" normalizeH="0" baseline="0" noProof="0" dirty="0">
                  <a:ln>
                    <a:noFill/>
                  </a:ln>
                  <a:solidFill>
                    <a:srgbClr val="EF7920"/>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rPr>
                  <a:t>有關</a:t>
                </a:r>
                <a:endParaRPr kumimoji="0" lang="zh-CN"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endParaRPr>
              </a:p>
            </p:txBody>
          </p:sp>
          <p:grpSp>
            <p:nvGrpSpPr>
              <p:cNvPr id="61" name="群組 60"/>
              <p:cNvGrpSpPr/>
              <p:nvPr/>
            </p:nvGrpSpPr>
            <p:grpSpPr>
              <a:xfrm>
                <a:off x="871749" y="3975512"/>
                <a:ext cx="540000" cy="587918"/>
                <a:chOff x="7291936" y="783020"/>
                <a:chExt cx="540000" cy="541599"/>
              </a:xfrm>
            </p:grpSpPr>
            <p:sp>
              <p:nvSpPr>
                <p:cNvPr id="62" name="Oval 56"/>
                <p:cNvSpPr>
                  <a:spLocks noChangeAspect="1"/>
                </p:cNvSpPr>
                <p:nvPr/>
              </p:nvSpPr>
              <p:spPr>
                <a:xfrm>
                  <a:off x="7291936" y="784619"/>
                  <a:ext cx="540000" cy="5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white"/>
                    </a:solidFill>
                    <a:effectLst/>
                    <a:uLnTx/>
                    <a:uFillTx/>
                    <a:latin typeface="Book Antiqua"/>
                    <a:ea typeface="+mn-ea"/>
                    <a:cs typeface="+mn-cs"/>
                  </a:endParaRPr>
                </a:p>
              </p:txBody>
            </p:sp>
            <p:sp>
              <p:nvSpPr>
                <p:cNvPr id="63" name="矩形 24"/>
                <p:cNvSpPr>
                  <a:spLocks noChangeArrowheads="1"/>
                </p:cNvSpPr>
                <p:nvPr/>
              </p:nvSpPr>
              <p:spPr bwMode="auto">
                <a:xfrm>
                  <a:off x="7359395" y="783020"/>
                  <a:ext cx="402674" cy="538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0" i="0" u="none" strike="noStrike" kern="1200" cap="none" spc="0" normalizeH="0" baseline="0" noProof="0" dirty="0">
                      <a:ln>
                        <a:noFill/>
                      </a:ln>
                      <a:solidFill>
                        <a:prstClr val="white"/>
                      </a:solidFill>
                      <a:effectLst/>
                      <a:uLnTx/>
                      <a:uFillTx/>
                      <a:latin typeface="Impact" panose="020B0806030902050204" pitchFamily="34" charset="0"/>
                      <a:ea typeface="Malgun Gothic" panose="020B0503020000020004" pitchFamily="34" charset="-127"/>
                      <a:cs typeface="Adobe Naskh Medium" panose="01010101010101010101" pitchFamily="50" charset="-78"/>
                    </a:rPr>
                    <a:t>4</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Malgun Gothic" panose="020B0503020000020004" pitchFamily="34" charset="-127"/>
                    <a:cs typeface="Adobe Naskh Medium" panose="01010101010101010101" pitchFamily="50" charset="-78"/>
                  </a:endParaRPr>
                </a:p>
              </p:txBody>
            </p:sp>
          </p:grpSp>
        </p:grpSp>
        <p:cxnSp>
          <p:nvCxnSpPr>
            <p:cNvPr id="72" name="PA_ElbowConnector 61"/>
            <p:cNvCxnSpPr/>
            <p:nvPr>
              <p:custDataLst>
                <p:tags r:id="rId1"/>
              </p:custDataLst>
            </p:nvPr>
          </p:nvCxnSpPr>
          <p:spPr>
            <a:xfrm rot="10800000">
              <a:off x="1628947" y="5082364"/>
              <a:ext cx="2362468" cy="1281807"/>
            </a:xfrm>
            <a:prstGeom prst="bentConnector3">
              <a:avLst>
                <a:gd name="adj1" fmla="val 121560"/>
              </a:avLst>
            </a:prstGeom>
            <a:ln w="19050">
              <a:solidFill>
                <a:schemeClr val="accent2"/>
              </a:solidFill>
              <a:prstDash val="sysDash"/>
              <a:tailEnd type="diamond"/>
            </a:ln>
          </p:spPr>
          <p:style>
            <a:lnRef idx="1">
              <a:schemeClr val="accent1"/>
            </a:lnRef>
            <a:fillRef idx="0">
              <a:schemeClr val="accent1"/>
            </a:fillRef>
            <a:effectRef idx="0">
              <a:schemeClr val="accent1"/>
            </a:effectRef>
            <a:fontRef idx="minor">
              <a:schemeClr val="tx1"/>
            </a:fontRef>
          </p:style>
        </p:cxnSp>
        <p:grpSp>
          <p:nvGrpSpPr>
            <p:cNvPr id="65" name="群組 64"/>
            <p:cNvGrpSpPr/>
            <p:nvPr/>
          </p:nvGrpSpPr>
          <p:grpSpPr>
            <a:xfrm>
              <a:off x="1157825" y="5348433"/>
              <a:ext cx="3268381" cy="973076"/>
              <a:chOff x="1796807" y="5580547"/>
              <a:chExt cx="3043641" cy="973076"/>
            </a:xfrm>
          </p:grpSpPr>
          <p:sp>
            <p:nvSpPr>
              <p:cNvPr id="78" name="矩形 77">
                <a:extLst>
                  <a:ext uri="{FF2B5EF4-FFF2-40B4-BE49-F238E27FC236}">
                    <a16:creationId xmlns:a16="http://schemas.microsoft.com/office/drawing/2014/main" id="{FD0192B0-8E59-40DC-9AE6-FA6F6867A4D1}"/>
                  </a:ext>
                </a:extLst>
              </p:cNvPr>
              <p:cNvSpPr/>
              <p:nvPr/>
            </p:nvSpPr>
            <p:spPr>
              <a:xfrm>
                <a:off x="1796807" y="5580547"/>
                <a:ext cx="112093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95959">
                        <a:lumMod val="75000"/>
                        <a:lumOff val="25000"/>
                      </a:srgbClr>
                    </a:solidFill>
                    <a:effectLst/>
                    <a:uLnTx/>
                    <a:uFillTx/>
                    <a:latin typeface="Impact" panose="020B0806030902050204" pitchFamily="34" charset="0"/>
                    <a:ea typeface="Microsoft YaHei" panose="020B0503020204020204" pitchFamily="34" charset="-122"/>
                    <a:cs typeface="+mn-cs"/>
                  </a:rPr>
                  <a:t>癡迷愛戀</a:t>
                </a:r>
                <a:endParaRPr kumimoji="0" lang="en-US" altLang="zh-TW" sz="1800" b="1" i="0" u="none" strike="noStrike" kern="1200" cap="none" spc="0" normalizeH="0" baseline="0" noProof="0" dirty="0">
                  <a:ln>
                    <a:noFill/>
                  </a:ln>
                  <a:solidFill>
                    <a:srgbClr val="595959">
                      <a:lumMod val="75000"/>
                      <a:lumOff val="25000"/>
                    </a:srgbClr>
                  </a:solidFill>
                  <a:effectLst/>
                  <a:uLnTx/>
                  <a:uFillTx/>
                  <a:latin typeface="Impact" panose="020B0806030902050204" pitchFamily="34" charset="0"/>
                  <a:ea typeface="Microsoft YaHei" panose="020B0503020204020204" pitchFamily="34" charset="-122"/>
                  <a:cs typeface="+mn-cs"/>
                </a:endParaRPr>
              </a:p>
            </p:txBody>
          </p:sp>
          <p:sp>
            <p:nvSpPr>
              <p:cNvPr id="79" name="矩形 78">
                <a:extLst>
                  <a:ext uri="{FF2B5EF4-FFF2-40B4-BE49-F238E27FC236}">
                    <a16:creationId xmlns:a16="http://schemas.microsoft.com/office/drawing/2014/main" id="{FD0192B0-8E59-40DC-9AE6-FA6F6867A4D1}"/>
                  </a:ext>
                </a:extLst>
              </p:cNvPr>
              <p:cNvSpPr/>
              <p:nvPr/>
            </p:nvSpPr>
            <p:spPr>
              <a:xfrm>
                <a:off x="1796807" y="6184291"/>
                <a:ext cx="304364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95959">
                        <a:lumMod val="75000"/>
                        <a:lumOff val="25000"/>
                      </a:srgbClr>
                    </a:solidFill>
                    <a:effectLst/>
                    <a:uLnTx/>
                    <a:uFillTx/>
                    <a:latin typeface="Impact" panose="020B0806030902050204" pitchFamily="34" charset="0"/>
                    <a:ea typeface="Microsoft YaHei" panose="020B0503020204020204" pitchFamily="34" charset="-122"/>
                    <a:cs typeface="+mn-cs"/>
                  </a:rPr>
                  <a:t>性別歧視、性報復、性勒索</a:t>
                </a:r>
                <a:endParaRPr kumimoji="0" lang="en-US" altLang="zh-TW"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endParaRPr>
              </a:p>
            </p:txBody>
          </p:sp>
          <p:sp>
            <p:nvSpPr>
              <p:cNvPr id="82" name="矩形 81">
                <a:extLst>
                  <a:ext uri="{FF2B5EF4-FFF2-40B4-BE49-F238E27FC236}">
                    <a16:creationId xmlns:a16="http://schemas.microsoft.com/office/drawing/2014/main" id="{FD0192B0-8E59-40DC-9AE6-FA6F6867A4D1}"/>
                  </a:ext>
                </a:extLst>
              </p:cNvPr>
              <p:cNvSpPr/>
              <p:nvPr/>
            </p:nvSpPr>
            <p:spPr>
              <a:xfrm>
                <a:off x="1796807" y="5875780"/>
                <a:ext cx="2087222"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srgbClr val="595959">
                        <a:lumMod val="75000"/>
                        <a:lumOff val="25000"/>
                      </a:srgbClr>
                    </a:solidFill>
                    <a:effectLst/>
                    <a:uLnTx/>
                    <a:uFillTx/>
                    <a:latin typeface="Impact" panose="020B0806030902050204" pitchFamily="34" charset="0"/>
                    <a:ea typeface="Microsoft YaHei" panose="020B0503020204020204" pitchFamily="34" charset="-122"/>
                    <a:cs typeface="+mn-cs"/>
                  </a:rPr>
                  <a:t>追求或占有的欲望</a:t>
                </a:r>
                <a:endParaRPr kumimoji="0" lang="en-US" altLang="zh-TW" sz="1800" b="1" i="0" u="none" strike="noStrike" kern="1200" cap="none" spc="0" normalizeH="0" baseline="0" noProof="0" dirty="0">
                  <a:ln>
                    <a:noFill/>
                  </a:ln>
                  <a:solidFill>
                    <a:srgbClr val="595959">
                      <a:lumMod val="75000"/>
                      <a:lumOff val="25000"/>
                    </a:srgbClr>
                  </a:solidFill>
                  <a:effectLst/>
                  <a:uLnTx/>
                  <a:uFillTx/>
                  <a:latin typeface="Microsoft YaHei" panose="020B0503020204020204" pitchFamily="34" charset="-122"/>
                  <a:ea typeface="Microsoft YaHei" panose="020B0503020204020204" pitchFamily="34" charset="-122"/>
                  <a:cs typeface="+mn-cs"/>
                </a:endParaRPr>
              </a:p>
            </p:txBody>
          </p:sp>
        </p:grpSp>
      </p:grpSp>
      <p:grpSp>
        <p:nvGrpSpPr>
          <p:cNvPr id="8" name="群組 7">
            <a:extLst>
              <a:ext uri="{FF2B5EF4-FFF2-40B4-BE49-F238E27FC236}">
                <a16:creationId xmlns:a16="http://schemas.microsoft.com/office/drawing/2014/main" id="{DD00BF80-E117-4C44-94CA-4B2ED614F5E4}"/>
              </a:ext>
            </a:extLst>
          </p:cNvPr>
          <p:cNvGrpSpPr/>
          <p:nvPr/>
        </p:nvGrpSpPr>
        <p:grpSpPr>
          <a:xfrm>
            <a:off x="1157825" y="2330181"/>
            <a:ext cx="2787401" cy="1077218"/>
            <a:chOff x="1157825" y="2330181"/>
            <a:chExt cx="2787401" cy="1077218"/>
          </a:xfrm>
        </p:grpSpPr>
        <p:sp>
          <p:nvSpPr>
            <p:cNvPr id="98" name="Oval 56"/>
            <p:cNvSpPr>
              <a:spLocks noChangeAspect="1"/>
            </p:cNvSpPr>
            <p:nvPr/>
          </p:nvSpPr>
          <p:spPr>
            <a:xfrm>
              <a:off x="1157825" y="2362660"/>
              <a:ext cx="540000" cy="58618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399" b="0" i="0" u="none" strike="noStrike" kern="1200" cap="none" spc="0" normalizeH="0" baseline="0" noProof="0">
                <a:ln>
                  <a:noFill/>
                </a:ln>
                <a:solidFill>
                  <a:prstClr val="white"/>
                </a:solidFill>
                <a:effectLst/>
                <a:uLnTx/>
                <a:uFillTx/>
                <a:latin typeface="Book Antiqua"/>
                <a:ea typeface="+mn-ea"/>
                <a:cs typeface="+mn-cs"/>
              </a:endParaRPr>
            </a:p>
          </p:txBody>
        </p:sp>
        <p:sp>
          <p:nvSpPr>
            <p:cNvPr id="33" name="文本框 44">
              <a:extLst>
                <a:ext uri="{FF2B5EF4-FFF2-40B4-BE49-F238E27FC236}">
                  <a16:creationId xmlns:a16="http://schemas.microsoft.com/office/drawing/2014/main" id="{1D09FE74-10F7-476A-BD33-48D9D99FF62C}"/>
                </a:ext>
              </a:extLst>
            </p:cNvPr>
            <p:cNvSpPr txBox="1">
              <a:spLocks noChangeArrowheads="1"/>
            </p:cNvSpPr>
            <p:nvPr/>
          </p:nvSpPr>
          <p:spPr bwMode="auto">
            <a:xfrm>
              <a:off x="1701803" y="2330181"/>
              <a:ext cx="224342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rPr>
                <a:t>針對</a:t>
              </a:r>
              <a:endParaRPr kumimoji="0" lang="en-US" altLang="zh-TW"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zh-TW" altLang="en-US" sz="3200" b="1" i="0" u="none" strike="noStrike" kern="1200" cap="none" spc="0" normalizeH="0" baseline="0" noProof="0" dirty="0">
                  <a:ln>
                    <a:noFill/>
                  </a:ln>
                  <a:solidFill>
                    <a:schemeClr val="accent2"/>
                  </a:solidFill>
                  <a:effectLst/>
                  <a:uLnTx/>
                  <a:uFillTx/>
                  <a:latin typeface="Arial" panose="020B0604020202020204" pitchFamily="34" charset="0"/>
                  <a:ea typeface="微软雅黑" panose="020B0503020204020204" pitchFamily="34" charset="-122"/>
                  <a:cs typeface="+mn-cs"/>
                </a:rPr>
                <a:t>特定</a:t>
              </a:r>
              <a:r>
                <a:rPr kumimoji="0" lang="zh-TW"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rPr>
                <a:t>被害人</a:t>
              </a:r>
              <a:endParaRPr kumimoji="0" lang="zh-CN" altLang="en-US" sz="3200" b="1" i="0" u="none" strike="noStrike" kern="1200" cap="none" spc="0" normalizeH="0" baseline="0" noProof="0" dirty="0">
                <a:ln>
                  <a:noFill/>
                </a:ln>
                <a:solidFill>
                  <a:srgbClr val="1EB8C1"/>
                </a:solidFill>
                <a:effectLst/>
                <a:uLnTx/>
                <a:uFillTx/>
                <a:latin typeface="Arial" panose="020B0604020202020204" pitchFamily="34" charset="0"/>
                <a:ea typeface="微软雅黑" panose="020B0503020204020204" pitchFamily="34" charset="-122"/>
                <a:cs typeface="+mn-cs"/>
              </a:endParaRPr>
            </a:p>
          </p:txBody>
        </p:sp>
        <p:sp>
          <p:nvSpPr>
            <p:cNvPr id="94" name="矩形 24"/>
            <p:cNvSpPr>
              <a:spLocks noChangeArrowheads="1"/>
            </p:cNvSpPr>
            <p:nvPr/>
          </p:nvSpPr>
          <p:spPr bwMode="auto">
            <a:xfrm>
              <a:off x="1256730" y="2362660"/>
              <a:ext cx="341760" cy="63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white"/>
                  </a:solidFill>
                  <a:effectLst/>
                  <a:uLnTx/>
                  <a:uFillTx/>
                  <a:latin typeface="Impact" panose="020B0806030902050204" pitchFamily="34" charset="0"/>
                  <a:ea typeface="Malgun Gothic" panose="020B0503020000020004" pitchFamily="34" charset="-127"/>
                  <a:cs typeface="Adobe Naskh Medium" panose="01010101010101010101" pitchFamily="50" charset="-78"/>
                </a:rPr>
                <a:t>1</a:t>
              </a:r>
              <a:endParaRPr kumimoji="0" lang="zh-CN" altLang="en-US" sz="3200" b="0" i="0" u="none" strike="noStrike" kern="1200" cap="none" spc="0" normalizeH="0" baseline="0" noProof="0" dirty="0">
                <a:ln>
                  <a:noFill/>
                </a:ln>
                <a:solidFill>
                  <a:prstClr val="white"/>
                </a:solidFill>
                <a:effectLst/>
                <a:uLnTx/>
                <a:uFillTx/>
                <a:latin typeface="Impact" panose="020B0806030902050204" pitchFamily="34" charset="0"/>
                <a:ea typeface="Malgun Gothic" panose="020B0503020000020004" pitchFamily="34" charset="-127"/>
                <a:cs typeface="Adobe Naskh Medium" panose="01010101010101010101" pitchFamily="50" charset="-78"/>
              </a:endParaRPr>
            </a:p>
          </p:txBody>
        </p:sp>
      </p:grpSp>
      <p:sp>
        <p:nvSpPr>
          <p:cNvPr id="66" name="矩形: 圓角化對角角落 65">
            <a:extLst>
              <a:ext uri="{FF2B5EF4-FFF2-40B4-BE49-F238E27FC236}">
                <a16:creationId xmlns:a16="http://schemas.microsoft.com/office/drawing/2014/main" id="{63EEFF98-0AC1-42F4-BB8A-1EEF00FC65A9}"/>
              </a:ext>
            </a:extLst>
          </p:cNvPr>
          <p:cNvSpPr/>
          <p:nvPr/>
        </p:nvSpPr>
        <p:spPr>
          <a:xfrm>
            <a:off x="1747518" y="2835234"/>
            <a:ext cx="862861" cy="600163"/>
          </a:xfrm>
          <a:prstGeom prst="round2Diag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圓角化對角角落 66">
            <a:extLst>
              <a:ext uri="{FF2B5EF4-FFF2-40B4-BE49-F238E27FC236}">
                <a16:creationId xmlns:a16="http://schemas.microsoft.com/office/drawing/2014/main" id="{5D14633F-A351-43AB-AC6C-913E375FBCA1}"/>
              </a:ext>
            </a:extLst>
          </p:cNvPr>
          <p:cNvSpPr/>
          <p:nvPr/>
        </p:nvSpPr>
        <p:spPr>
          <a:xfrm>
            <a:off x="8577398" y="2253002"/>
            <a:ext cx="2188700" cy="600163"/>
          </a:xfrm>
          <a:prstGeom prst="round2Diag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圓角化對角角落 67">
            <a:extLst>
              <a:ext uri="{FF2B5EF4-FFF2-40B4-BE49-F238E27FC236}">
                <a16:creationId xmlns:a16="http://schemas.microsoft.com/office/drawing/2014/main" id="{A61F5822-5A6F-4DBC-8A0F-964C35D3E4AB}"/>
              </a:ext>
            </a:extLst>
          </p:cNvPr>
          <p:cNvSpPr/>
          <p:nvPr/>
        </p:nvSpPr>
        <p:spPr>
          <a:xfrm>
            <a:off x="1732510" y="4110798"/>
            <a:ext cx="2188700" cy="600163"/>
          </a:xfrm>
          <a:prstGeom prst="round2Diag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圓角化對角角落 69">
            <a:extLst>
              <a:ext uri="{FF2B5EF4-FFF2-40B4-BE49-F238E27FC236}">
                <a16:creationId xmlns:a16="http://schemas.microsoft.com/office/drawing/2014/main" id="{0A761C10-E6EB-4C9A-BD6B-83F13240E829}"/>
              </a:ext>
            </a:extLst>
          </p:cNvPr>
          <p:cNvSpPr/>
          <p:nvPr/>
        </p:nvSpPr>
        <p:spPr>
          <a:xfrm>
            <a:off x="8558358" y="4882076"/>
            <a:ext cx="1761482" cy="600163"/>
          </a:xfrm>
          <a:prstGeom prst="round2DiagRect">
            <a:avLst/>
          </a:prstGeom>
          <a:noFill/>
          <a:ln w="5715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72511503"/>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par>
                          <p:cTn id="20" fill="hold">
                            <p:stCondLst>
                              <p:cond delay="500"/>
                            </p:stCondLst>
                            <p:childTnLst>
                              <p:par>
                                <p:cTn id="21" presetID="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cBhvr>
                                        <p:cTn id="35" dur="500"/>
                                        <p:tgtEl>
                                          <p:spTgt spid="11"/>
                                        </p:tgtEl>
                                      </p:cBhvr>
                                    </p:animEffect>
                                  </p:childTnLst>
                                </p:cTn>
                              </p:par>
                            </p:childTnLst>
                          </p:cTn>
                        </p:par>
                        <p:par>
                          <p:cTn id="36" fill="hold">
                            <p:stCondLst>
                              <p:cond delay="500"/>
                            </p:stCondLst>
                            <p:childTnLst>
                              <p:par>
                                <p:cTn id="37" presetID="1" presetClass="entr" presetSubtype="0" fill="hold" nodeType="afterEffect">
                                  <p:stCondLst>
                                    <p:cond delay="0"/>
                                  </p:stCondLst>
                                  <p:childTnLst>
                                    <p:set>
                                      <p:cBhvr>
                                        <p:cTn id="38"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42B29415-17D6-4209-AAA4-8D2FD81687C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048E-752E-4350-A603-90CCC7EB4C6E}"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TW" altLang="en-US" sz="1200" b="0" i="0" u="none" strike="noStrike" kern="1200" cap="none" spc="0" normalizeH="0" baseline="0" noProof="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pic>
        <p:nvPicPr>
          <p:cNvPr id="18" name="圖片 17">
            <a:extLst>
              <a:ext uri="{FF2B5EF4-FFF2-40B4-BE49-F238E27FC236}">
                <a16:creationId xmlns:a16="http://schemas.microsoft.com/office/drawing/2014/main" id="{D89C772D-6960-4440-8551-F225A1E449DB}"/>
              </a:ext>
            </a:extLst>
          </p:cNvPr>
          <p:cNvPicPr>
            <a:picLocks noChangeAspect="1"/>
          </p:cNvPicPr>
          <p:nvPr/>
        </p:nvPicPr>
        <p:blipFill>
          <a:blip r:embed="rId2"/>
          <a:stretch>
            <a:fillRect/>
          </a:stretch>
        </p:blipFill>
        <p:spPr>
          <a:xfrm>
            <a:off x="613985" y="895927"/>
            <a:ext cx="10964029" cy="5962073"/>
          </a:xfrm>
          <a:prstGeom prst="rect">
            <a:avLst/>
          </a:prstGeom>
        </p:spPr>
      </p:pic>
      <p:sp>
        <p:nvSpPr>
          <p:cNvPr id="20" name="任意多边形 10">
            <a:extLst>
              <a:ext uri="{FF2B5EF4-FFF2-40B4-BE49-F238E27FC236}">
                <a16:creationId xmlns:a16="http://schemas.microsoft.com/office/drawing/2014/main" id="{E977FA6C-269C-DE47-05D4-1ED60082E51F}"/>
              </a:ext>
            </a:extLst>
          </p:cNvPr>
          <p:cNvSpPr/>
          <p:nvPr/>
        </p:nvSpPr>
        <p:spPr>
          <a:xfrm rot="5400000">
            <a:off x="2274297" y="-2279004"/>
            <a:ext cx="1237785" cy="5786383"/>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1EB8C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Book Antiqua"/>
              <a:ea typeface="+mn-ea"/>
              <a:cs typeface="+mn-cs"/>
            </a:endParaRPr>
          </a:p>
        </p:txBody>
      </p:sp>
      <p:sp>
        <p:nvSpPr>
          <p:cNvPr id="21" name="椭圆 1">
            <a:extLst>
              <a:ext uri="{FF2B5EF4-FFF2-40B4-BE49-F238E27FC236}">
                <a16:creationId xmlns:a16="http://schemas.microsoft.com/office/drawing/2014/main" id="{E0CE8A19-4EBC-655A-FA46-B574CA3D85F6}"/>
              </a:ext>
            </a:extLst>
          </p:cNvPr>
          <p:cNvSpPr/>
          <p:nvPr/>
        </p:nvSpPr>
        <p:spPr>
          <a:xfrm>
            <a:off x="223182" y="-52563"/>
            <a:ext cx="1333500" cy="1333500"/>
          </a:xfrm>
          <a:prstGeom prst="ellipse">
            <a:avLst/>
          </a:prstGeom>
          <a:solidFill>
            <a:sysClr val="window" lastClr="FFFFFF"/>
          </a:solidFill>
          <a:ln w="38100" cap="flat" cmpd="sng" algn="ctr">
            <a:solidFill>
              <a:srgbClr val="1EB8C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Book Antiqua"/>
              <a:ea typeface="+mn-ea"/>
              <a:cs typeface="+mn-cs"/>
            </a:endParaRPr>
          </a:p>
        </p:txBody>
      </p:sp>
      <p:sp>
        <p:nvSpPr>
          <p:cNvPr id="22" name="KSO_Shape">
            <a:extLst>
              <a:ext uri="{FF2B5EF4-FFF2-40B4-BE49-F238E27FC236}">
                <a16:creationId xmlns:a16="http://schemas.microsoft.com/office/drawing/2014/main" id="{C4714541-C1CA-1B6E-4BFA-791807EA50F0}"/>
              </a:ext>
            </a:extLst>
          </p:cNvPr>
          <p:cNvSpPr>
            <a:spLocks noChangeAspect="1" noChangeArrowheads="1"/>
          </p:cNvSpPr>
          <p:nvPr/>
        </p:nvSpPr>
        <p:spPr bwMode="auto">
          <a:xfrm>
            <a:off x="403992" y="232756"/>
            <a:ext cx="929508" cy="900000"/>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1EB8C1"/>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95959"/>
              </a:solidFill>
              <a:effectLst/>
              <a:uLnTx/>
              <a:uFillTx/>
              <a:latin typeface="Book Antiqua"/>
            </a:endParaRPr>
          </a:p>
        </p:txBody>
      </p:sp>
      <p:sp>
        <p:nvSpPr>
          <p:cNvPr id="23" name="文本框 11">
            <a:extLst>
              <a:ext uri="{FF2B5EF4-FFF2-40B4-BE49-F238E27FC236}">
                <a16:creationId xmlns:a16="http://schemas.microsoft.com/office/drawing/2014/main" id="{280074DD-0EA2-A3F1-3A2E-F0F85C156910}"/>
              </a:ext>
            </a:extLst>
          </p:cNvPr>
          <p:cNvSpPr txBox="1">
            <a:spLocks noChangeArrowheads="1"/>
          </p:cNvSpPr>
          <p:nvPr/>
        </p:nvSpPr>
        <p:spPr bwMode="auto">
          <a:xfrm>
            <a:off x="1583675" y="198688"/>
            <a:ext cx="3664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zh-TW" altLang="en-US" sz="4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rPr>
              <a:t>行為態樣</a:t>
            </a:r>
            <a:r>
              <a:rPr kumimoji="0" lang="en-US" altLang="zh-TW" sz="4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rPr>
              <a:t>§3</a:t>
            </a:r>
            <a:endParaRPr kumimoji="0" lang="zh-CN" altLang="en-US" sz="4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4089392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1F6E9CBB-C53B-8BA1-FCAC-8E1F26084B70}"/>
              </a:ext>
            </a:extLst>
          </p:cNvPr>
          <p:cNvSpPr>
            <a:spLocks noGrp="1"/>
          </p:cNvSpPr>
          <p:nvPr>
            <p:ph idx="1"/>
          </p:nvPr>
        </p:nvSpPr>
        <p:spPr/>
        <p:txBody>
          <a:bodyPr/>
          <a:lstStyle/>
          <a:p>
            <a:endParaRPr lang="zh-TW" altLang="en-US"/>
          </a:p>
        </p:txBody>
      </p:sp>
      <p:sp>
        <p:nvSpPr>
          <p:cNvPr id="4" name="投影片編號版面配置區 3">
            <a:extLst>
              <a:ext uri="{FF2B5EF4-FFF2-40B4-BE49-F238E27FC236}">
                <a16:creationId xmlns:a16="http://schemas.microsoft.com/office/drawing/2014/main" id="{CC2F928E-1F57-BEAC-40A9-4A266B13E268}"/>
              </a:ext>
            </a:extLst>
          </p:cNvPr>
          <p:cNvSpPr>
            <a:spLocks noGrp="1"/>
          </p:cNvSpPr>
          <p:nvPr>
            <p:ph type="sldNum" sz="quarter" idx="12"/>
          </p:nvPr>
        </p:nvSpPr>
        <p:spPr/>
        <p:txBody>
          <a:bodyPr/>
          <a:lstStyle/>
          <a:p>
            <a:fld id="{39B9048E-752E-4350-A603-90CCC7EB4C6E}" type="slidenum">
              <a:rPr lang="zh-TW" altLang="en-US" smtClean="0"/>
              <a:t>7</a:t>
            </a:fld>
            <a:endParaRPr lang="zh-TW" altLang="en-US"/>
          </a:p>
        </p:txBody>
      </p:sp>
      <p:pic>
        <p:nvPicPr>
          <p:cNvPr id="5" name="圖片 4">
            <a:extLst>
              <a:ext uri="{FF2B5EF4-FFF2-40B4-BE49-F238E27FC236}">
                <a16:creationId xmlns:a16="http://schemas.microsoft.com/office/drawing/2014/main" id="{0A8A4D8C-C555-EAA6-700A-E1E8EF21D2E2}"/>
              </a:ext>
            </a:extLst>
          </p:cNvPr>
          <p:cNvPicPr>
            <a:picLocks noChangeAspect="1"/>
          </p:cNvPicPr>
          <p:nvPr/>
        </p:nvPicPr>
        <p:blipFill>
          <a:blip r:embed="rId2"/>
          <a:stretch>
            <a:fillRect/>
          </a:stretch>
        </p:blipFill>
        <p:spPr>
          <a:xfrm>
            <a:off x="-4" y="1458130"/>
            <a:ext cx="12192000" cy="5032375"/>
          </a:xfrm>
          <a:prstGeom prst="rect">
            <a:avLst/>
          </a:prstGeom>
        </p:spPr>
      </p:pic>
      <p:sp>
        <p:nvSpPr>
          <p:cNvPr id="6" name="任意多边形 10">
            <a:extLst>
              <a:ext uri="{FF2B5EF4-FFF2-40B4-BE49-F238E27FC236}">
                <a16:creationId xmlns:a16="http://schemas.microsoft.com/office/drawing/2014/main" id="{EE6499F5-A9F1-7DD7-C217-4523D3BB8683}"/>
              </a:ext>
            </a:extLst>
          </p:cNvPr>
          <p:cNvSpPr/>
          <p:nvPr/>
        </p:nvSpPr>
        <p:spPr>
          <a:xfrm rot="5400000">
            <a:off x="3763761" y="-3768469"/>
            <a:ext cx="1237785" cy="8765315"/>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1EB8C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Book Antiqua"/>
              <a:ea typeface="+mn-ea"/>
              <a:cs typeface="+mn-cs"/>
            </a:endParaRPr>
          </a:p>
        </p:txBody>
      </p:sp>
      <p:sp>
        <p:nvSpPr>
          <p:cNvPr id="7" name="椭圆 1">
            <a:extLst>
              <a:ext uri="{FF2B5EF4-FFF2-40B4-BE49-F238E27FC236}">
                <a16:creationId xmlns:a16="http://schemas.microsoft.com/office/drawing/2014/main" id="{F6B7E99D-1918-281E-AAEA-7D5E80804D20}"/>
              </a:ext>
            </a:extLst>
          </p:cNvPr>
          <p:cNvSpPr/>
          <p:nvPr/>
        </p:nvSpPr>
        <p:spPr>
          <a:xfrm>
            <a:off x="223182" y="-52563"/>
            <a:ext cx="1333500" cy="1333500"/>
          </a:xfrm>
          <a:prstGeom prst="ellipse">
            <a:avLst/>
          </a:prstGeom>
          <a:solidFill>
            <a:sysClr val="window" lastClr="FFFFFF"/>
          </a:solidFill>
          <a:ln w="38100" cap="flat" cmpd="sng" algn="ctr">
            <a:solidFill>
              <a:srgbClr val="1EB8C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Book Antiqua"/>
              <a:ea typeface="+mn-ea"/>
              <a:cs typeface="+mn-cs"/>
            </a:endParaRPr>
          </a:p>
        </p:txBody>
      </p:sp>
      <p:sp>
        <p:nvSpPr>
          <p:cNvPr id="8" name="KSO_Shape">
            <a:extLst>
              <a:ext uri="{FF2B5EF4-FFF2-40B4-BE49-F238E27FC236}">
                <a16:creationId xmlns:a16="http://schemas.microsoft.com/office/drawing/2014/main" id="{2BF9ED9B-3CB2-0867-5BBF-23043F0660C7}"/>
              </a:ext>
            </a:extLst>
          </p:cNvPr>
          <p:cNvSpPr>
            <a:spLocks noChangeAspect="1" noChangeArrowheads="1"/>
          </p:cNvSpPr>
          <p:nvPr/>
        </p:nvSpPr>
        <p:spPr bwMode="auto">
          <a:xfrm>
            <a:off x="403992" y="232756"/>
            <a:ext cx="929508" cy="900000"/>
          </a:xfrm>
          <a:custGeom>
            <a:avLst/>
            <a:gdLst>
              <a:gd name="T0" fmla="*/ 8644 w 8965002"/>
              <a:gd name="T1" fmla="*/ 3777 h 8673857"/>
              <a:gd name="T2" fmla="*/ 8892 w 8965002"/>
              <a:gd name="T3" fmla="*/ 3777 h 8673857"/>
              <a:gd name="T4" fmla="*/ 9300 w 8965002"/>
              <a:gd name="T5" fmla="*/ 4552 h 8673857"/>
              <a:gd name="T6" fmla="*/ 7282 w 8965002"/>
              <a:gd name="T7" fmla="*/ 7598 h 8673857"/>
              <a:gd name="T8" fmla="*/ 6806 w 8965002"/>
              <a:gd name="T9" fmla="*/ 7834 h 8673857"/>
              <a:gd name="T10" fmla="*/ 5621 w 8965002"/>
              <a:gd name="T11" fmla="*/ 7834 h 8673857"/>
              <a:gd name="T12" fmla="*/ 5621 w 8965002"/>
              <a:gd name="T13" fmla="*/ 8794 h 8673857"/>
              <a:gd name="T14" fmla="*/ 5463 w 8965002"/>
              <a:gd name="T15" fmla="*/ 9054 h 8673857"/>
              <a:gd name="T16" fmla="*/ 5318 w 8965002"/>
              <a:gd name="T17" fmla="*/ 9089 h 8673857"/>
              <a:gd name="T18" fmla="*/ 5134 w 8965002"/>
              <a:gd name="T19" fmla="*/ 9034 h 8673857"/>
              <a:gd name="T20" fmla="*/ 4211 w 8965002"/>
              <a:gd name="T21" fmla="*/ 8408 h 8673857"/>
              <a:gd name="T22" fmla="*/ 3308 w 8965002"/>
              <a:gd name="T23" fmla="*/ 9034 h 8673857"/>
              <a:gd name="T24" fmla="*/ 2978 w 8965002"/>
              <a:gd name="T25" fmla="*/ 9054 h 8673857"/>
              <a:gd name="T26" fmla="*/ 2809 w 8965002"/>
              <a:gd name="T27" fmla="*/ 8794 h 8673857"/>
              <a:gd name="T28" fmla="*/ 2809 w 8965002"/>
              <a:gd name="T29" fmla="*/ 6394 h 8673857"/>
              <a:gd name="T30" fmla="*/ 3316 w 8965002"/>
              <a:gd name="T31" fmla="*/ 5378 h 8673857"/>
              <a:gd name="T32" fmla="*/ 3477 w 8965002"/>
              <a:gd name="T33" fmla="*/ 5335 h 8673857"/>
              <a:gd name="T34" fmla="*/ 5950 w 8965002"/>
              <a:gd name="T35" fmla="*/ 5335 h 8673857"/>
              <a:gd name="T36" fmla="*/ 5613 w 8965002"/>
              <a:gd name="T37" fmla="*/ 6582 h 8673857"/>
              <a:gd name="T38" fmla="*/ 6512 w 8965002"/>
              <a:gd name="T39" fmla="*/ 6582 h 8673857"/>
              <a:gd name="T40" fmla="*/ 8644 w 8965002"/>
              <a:gd name="T41" fmla="*/ 3777 h 8673857"/>
              <a:gd name="T42" fmla="*/ 6389 w 8965002"/>
              <a:gd name="T43" fmla="*/ 0 h 8673857"/>
              <a:gd name="T44" fmla="*/ 8573 w 8965002"/>
              <a:gd name="T45" fmla="*/ 144 h 8673857"/>
              <a:gd name="T46" fmla="*/ 8969 w 8965002"/>
              <a:gd name="T47" fmla="*/ 927 h 8673857"/>
              <a:gd name="T48" fmla="*/ 6492 w 8965002"/>
              <a:gd name="T49" fmla="*/ 4165 h 8673857"/>
              <a:gd name="T50" fmla="*/ 6044 w 8965002"/>
              <a:gd name="T51" fmla="*/ 4378 h 8673857"/>
              <a:gd name="T52" fmla="*/ 2310 w 8965002"/>
              <a:gd name="T53" fmla="*/ 4378 h 8673857"/>
              <a:gd name="T54" fmla="*/ 1203 w 8965002"/>
              <a:gd name="T55" fmla="*/ 5739 h 8673857"/>
              <a:gd name="T56" fmla="*/ 1882 w 8965002"/>
              <a:gd name="T57" fmla="*/ 6522 h 8673857"/>
              <a:gd name="T58" fmla="*/ 2180 w 8965002"/>
              <a:gd name="T59" fmla="*/ 6581 h 8673857"/>
              <a:gd name="T60" fmla="*/ 2180 w 8965002"/>
              <a:gd name="T61" fmla="*/ 7833 h 8673857"/>
              <a:gd name="T62" fmla="*/ 56 w 8965002"/>
              <a:gd name="T63" fmla="*/ 5995 h 8673857"/>
              <a:gd name="T64" fmla="*/ 68 w 8965002"/>
              <a:gd name="T65" fmla="*/ 4956 h 8673857"/>
              <a:gd name="T66" fmla="*/ 2840 w 8965002"/>
              <a:gd name="T67" fmla="*/ 703 h 8673857"/>
              <a:gd name="T68" fmla="*/ 3676 w 8965002"/>
              <a:gd name="T69" fmla="*/ 239 h 8673857"/>
              <a:gd name="T70" fmla="*/ 6389 w 8965002"/>
              <a:gd name="T71" fmla="*/ 0 h 867385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965002" h="8673857">
                <a:moveTo>
                  <a:pt x="8267042" y="3603669"/>
                </a:moveTo>
                <a:cubicBezTo>
                  <a:pt x="8267042" y="3603669"/>
                  <a:pt x="8267042" y="3603669"/>
                  <a:pt x="8503636" y="3603669"/>
                </a:cubicBezTo>
                <a:cubicBezTo>
                  <a:pt x="8770275" y="3603669"/>
                  <a:pt x="9115779" y="3885289"/>
                  <a:pt x="8894206" y="4343392"/>
                </a:cubicBezTo>
                <a:cubicBezTo>
                  <a:pt x="8894206" y="4343392"/>
                  <a:pt x="8894206" y="4343392"/>
                  <a:pt x="6963891" y="7249712"/>
                </a:cubicBezTo>
                <a:cubicBezTo>
                  <a:pt x="6817428" y="7463743"/>
                  <a:pt x="6610877" y="7475008"/>
                  <a:pt x="6509479" y="7475008"/>
                </a:cubicBezTo>
                <a:cubicBezTo>
                  <a:pt x="6509479" y="7475008"/>
                  <a:pt x="6509479" y="7475008"/>
                  <a:pt x="5375325" y="7475008"/>
                </a:cubicBezTo>
                <a:cubicBezTo>
                  <a:pt x="5375325" y="7475008"/>
                  <a:pt x="5375325" y="7475008"/>
                  <a:pt x="5375325" y="8391212"/>
                </a:cubicBezTo>
                <a:cubicBezTo>
                  <a:pt x="5375325" y="8503860"/>
                  <a:pt x="5326504" y="8586469"/>
                  <a:pt x="5225106" y="8639038"/>
                </a:cubicBezTo>
                <a:cubicBezTo>
                  <a:pt x="5180040" y="8661567"/>
                  <a:pt x="5131219" y="8672833"/>
                  <a:pt x="5086153" y="8672833"/>
                </a:cubicBezTo>
                <a:cubicBezTo>
                  <a:pt x="5026066" y="8672833"/>
                  <a:pt x="4962223" y="8654057"/>
                  <a:pt x="4909646" y="8620263"/>
                </a:cubicBezTo>
                <a:cubicBezTo>
                  <a:pt x="4909646" y="8620263"/>
                  <a:pt x="4909646" y="8620263"/>
                  <a:pt x="4027109" y="8023229"/>
                </a:cubicBezTo>
                <a:cubicBezTo>
                  <a:pt x="4027109" y="8023229"/>
                  <a:pt x="4027109" y="8023229"/>
                  <a:pt x="3163349" y="8620263"/>
                </a:cubicBezTo>
                <a:cubicBezTo>
                  <a:pt x="3069463" y="8684097"/>
                  <a:pt x="2949287" y="8691607"/>
                  <a:pt x="2847889" y="8639038"/>
                </a:cubicBezTo>
                <a:cubicBezTo>
                  <a:pt x="2750247" y="8586469"/>
                  <a:pt x="2686404" y="8503860"/>
                  <a:pt x="2686404" y="8391212"/>
                </a:cubicBezTo>
                <a:cubicBezTo>
                  <a:pt x="2686404" y="8391212"/>
                  <a:pt x="2686404" y="8391212"/>
                  <a:pt x="2686404" y="6100701"/>
                </a:cubicBezTo>
                <a:cubicBezTo>
                  <a:pt x="2686404" y="5559991"/>
                  <a:pt x="2990598" y="5237066"/>
                  <a:pt x="3170860" y="5131928"/>
                </a:cubicBezTo>
                <a:cubicBezTo>
                  <a:pt x="3215926" y="5105644"/>
                  <a:pt x="3268503" y="5090624"/>
                  <a:pt x="3324835" y="5090624"/>
                </a:cubicBezTo>
                <a:cubicBezTo>
                  <a:pt x="3324835" y="5090624"/>
                  <a:pt x="3324835" y="5090624"/>
                  <a:pt x="5690785" y="5090624"/>
                </a:cubicBezTo>
                <a:cubicBezTo>
                  <a:pt x="5371570" y="5406038"/>
                  <a:pt x="5367814" y="5980543"/>
                  <a:pt x="5367814" y="6280938"/>
                </a:cubicBezTo>
                <a:cubicBezTo>
                  <a:pt x="5367814" y="6280938"/>
                  <a:pt x="5367814" y="6280938"/>
                  <a:pt x="6227818" y="6280938"/>
                </a:cubicBezTo>
                <a:cubicBezTo>
                  <a:pt x="6227818" y="6280938"/>
                  <a:pt x="6227818" y="6280938"/>
                  <a:pt x="8267042" y="3603669"/>
                </a:cubicBezTo>
                <a:close/>
                <a:moveTo>
                  <a:pt x="6109875" y="128"/>
                </a:moveTo>
                <a:cubicBezTo>
                  <a:pt x="6829153" y="-2490"/>
                  <a:pt x="7579192" y="34821"/>
                  <a:pt x="8198796" y="137601"/>
                </a:cubicBezTo>
                <a:cubicBezTo>
                  <a:pt x="8705745" y="220201"/>
                  <a:pt x="8739542" y="678257"/>
                  <a:pt x="8578069" y="884757"/>
                </a:cubicBezTo>
                <a:cubicBezTo>
                  <a:pt x="8578069" y="884757"/>
                  <a:pt x="6234838" y="3955980"/>
                  <a:pt x="6208552" y="3974753"/>
                </a:cubicBezTo>
                <a:cubicBezTo>
                  <a:pt x="6107162" y="4098653"/>
                  <a:pt x="5953199" y="4177498"/>
                  <a:pt x="5780461" y="4177498"/>
                </a:cubicBezTo>
                <a:cubicBezTo>
                  <a:pt x="5780461" y="4177498"/>
                  <a:pt x="5780461" y="4177498"/>
                  <a:pt x="2209285" y="4177498"/>
                </a:cubicBezTo>
                <a:cubicBezTo>
                  <a:pt x="1818747" y="4177498"/>
                  <a:pt x="970076" y="4545444"/>
                  <a:pt x="1150325" y="5476573"/>
                </a:cubicBezTo>
                <a:cubicBezTo>
                  <a:pt x="1217918" y="5825746"/>
                  <a:pt x="1465760" y="6103583"/>
                  <a:pt x="1799971" y="6223729"/>
                </a:cubicBezTo>
                <a:cubicBezTo>
                  <a:pt x="1875075" y="6253765"/>
                  <a:pt x="2002751" y="6268783"/>
                  <a:pt x="2085365" y="6280047"/>
                </a:cubicBezTo>
                <a:cubicBezTo>
                  <a:pt x="2085365" y="6280047"/>
                  <a:pt x="2085365" y="6280047"/>
                  <a:pt x="2085365" y="7473994"/>
                </a:cubicBezTo>
                <a:cubicBezTo>
                  <a:pt x="1582171" y="7440203"/>
                  <a:pt x="335451" y="7004675"/>
                  <a:pt x="53813" y="5720619"/>
                </a:cubicBezTo>
                <a:cubicBezTo>
                  <a:pt x="-25046" y="5397728"/>
                  <a:pt x="-13780" y="5056063"/>
                  <a:pt x="65078" y="4729417"/>
                </a:cubicBezTo>
                <a:cubicBezTo>
                  <a:pt x="282879" y="3283915"/>
                  <a:pt x="2351982" y="944830"/>
                  <a:pt x="2716235" y="670748"/>
                </a:cubicBezTo>
                <a:cubicBezTo>
                  <a:pt x="2960321" y="471756"/>
                  <a:pt x="3234449" y="310311"/>
                  <a:pt x="3516088" y="227711"/>
                </a:cubicBezTo>
                <a:cubicBezTo>
                  <a:pt x="3797726" y="119767"/>
                  <a:pt x="4911078" y="4491"/>
                  <a:pt x="6109875" y="128"/>
                </a:cubicBezTo>
                <a:close/>
              </a:path>
            </a:pathLst>
          </a:custGeom>
          <a:solidFill>
            <a:srgbClr val="1EB8C1"/>
          </a:solidFill>
          <a:ln>
            <a:noFill/>
          </a:ln>
        </p:spPr>
        <p:txBody>
          <a:bodyPr anchor="ctr" anchorCtr="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595959"/>
              </a:solidFill>
              <a:effectLst/>
              <a:uLnTx/>
              <a:uFillTx/>
              <a:latin typeface="Book Antiqua"/>
            </a:endParaRPr>
          </a:p>
        </p:txBody>
      </p:sp>
      <p:sp>
        <p:nvSpPr>
          <p:cNvPr id="9" name="文本框 11">
            <a:extLst>
              <a:ext uri="{FF2B5EF4-FFF2-40B4-BE49-F238E27FC236}">
                <a16:creationId xmlns:a16="http://schemas.microsoft.com/office/drawing/2014/main" id="{3DACBE1E-6CD4-40A4-7BF3-4AE136F4A64D}"/>
              </a:ext>
            </a:extLst>
          </p:cNvPr>
          <p:cNvSpPr txBox="1">
            <a:spLocks noChangeArrowheads="1"/>
          </p:cNvSpPr>
          <p:nvPr/>
        </p:nvSpPr>
        <p:spPr bwMode="auto">
          <a:xfrm>
            <a:off x="1556682" y="175836"/>
            <a:ext cx="672905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ea typeface="微软雅黑" panose="020B0503020204020204" pitchFamily="34" charset="-122"/>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zh-TW" altLang="en-US" sz="4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rPr>
              <a:t>書面告誡</a:t>
            </a:r>
            <a:r>
              <a:rPr kumimoji="0" lang="en-US" altLang="zh-TW" sz="4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rPr>
              <a:t>§4</a:t>
            </a:r>
            <a:r>
              <a:rPr kumimoji="0" lang="zh-TW" altLang="en-US" sz="4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rPr>
              <a:t>、保護令</a:t>
            </a:r>
            <a:r>
              <a:rPr kumimoji="0" lang="en-US" altLang="zh-TW" sz="4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rPr>
              <a:t>§13</a:t>
            </a:r>
            <a:endParaRPr kumimoji="0" lang="zh-CN" altLang="en-US" sz="4800" b="1"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2905693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群組 2">
            <a:extLst>
              <a:ext uri="{FF2B5EF4-FFF2-40B4-BE49-F238E27FC236}">
                <a16:creationId xmlns:a16="http://schemas.microsoft.com/office/drawing/2014/main" id="{0785CA2C-B737-4F4C-B7C2-B5E56691A5F7}"/>
              </a:ext>
            </a:extLst>
          </p:cNvPr>
          <p:cNvGrpSpPr/>
          <p:nvPr/>
        </p:nvGrpSpPr>
        <p:grpSpPr>
          <a:xfrm>
            <a:off x="629619" y="2336289"/>
            <a:ext cx="4673527" cy="4339987"/>
            <a:chOff x="578067" y="1530615"/>
            <a:chExt cx="5888868" cy="4951447"/>
          </a:xfrm>
        </p:grpSpPr>
        <p:pic>
          <p:nvPicPr>
            <p:cNvPr id="30" name="Picture 4" descr="美國國旗的圖片、庫存照片和向量圖| Shutterstock">
              <a:extLst>
                <a:ext uri="{FF2B5EF4-FFF2-40B4-BE49-F238E27FC236}">
                  <a16:creationId xmlns:a16="http://schemas.microsoft.com/office/drawing/2014/main" id="{11F1FD16-A3A9-4B9D-BE53-956CCAB4AA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027" b="9209"/>
            <a:stretch/>
          </p:blipFill>
          <p:spPr bwMode="auto">
            <a:xfrm>
              <a:off x="578067" y="1544284"/>
              <a:ext cx="2880000" cy="159912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4" name="Picture 2" descr="新西兰国旗和英国国旗有什么联系_新西兰国旗的确立历程_我爱历史网">
              <a:extLst>
                <a:ext uri="{FF2B5EF4-FFF2-40B4-BE49-F238E27FC236}">
                  <a16:creationId xmlns:a16="http://schemas.microsoft.com/office/drawing/2014/main" id="{9D2A0B82-648C-4840-B2E4-FBF3A35D0C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 t="-317" r="3805" b="21764"/>
            <a:stretch/>
          </p:blipFill>
          <p:spPr bwMode="auto">
            <a:xfrm>
              <a:off x="3458067" y="1530615"/>
              <a:ext cx="3008868" cy="159912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6" name="Picture 4" descr="超过10 张关于“日本国旗”和“日本”的免费图片">
              <a:extLst>
                <a:ext uri="{FF2B5EF4-FFF2-40B4-BE49-F238E27FC236}">
                  <a16:creationId xmlns:a16="http://schemas.microsoft.com/office/drawing/2014/main" id="{5D762E92-8827-480A-B9B0-EC529707E9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067" y="3130495"/>
              <a:ext cx="2880000" cy="1727255"/>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78" name="Picture 6" descr="加拿大国旗壁纸图片素材下载(图片ID:908963)_-底纹背景-图片素材_ 集图网JITUWANG.COM">
              <a:extLst>
                <a:ext uri="{FF2B5EF4-FFF2-40B4-BE49-F238E27FC236}">
                  <a16:creationId xmlns:a16="http://schemas.microsoft.com/office/drawing/2014/main" id="{F11105E1-BFD6-4165-9089-242E58433CE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111" b="11771"/>
            <a:stretch/>
          </p:blipFill>
          <p:spPr bwMode="auto">
            <a:xfrm>
              <a:off x="578067" y="4852874"/>
              <a:ext cx="2880000" cy="162918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80" name="Picture 8" descr="桌布英國國旗1920x1080 全高清2K 高清桌布, 圖片, 照片">
              <a:extLst>
                <a:ext uri="{FF2B5EF4-FFF2-40B4-BE49-F238E27FC236}">
                  <a16:creationId xmlns:a16="http://schemas.microsoft.com/office/drawing/2014/main" id="{CB81C978-55E7-451D-82DB-C30865B3739B}"/>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458067" y="3130495"/>
              <a:ext cx="3008868" cy="172237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82" name="Picture 10" descr="法國國旗的顏色主要是哪三種？ - 每日頭條">
              <a:extLst>
                <a:ext uri="{FF2B5EF4-FFF2-40B4-BE49-F238E27FC236}">
                  <a16:creationId xmlns:a16="http://schemas.microsoft.com/office/drawing/2014/main" id="{BC85AE98-3363-4D66-809D-CF4DA8313ED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58067" y="4847714"/>
              <a:ext cx="3008868" cy="163434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grpSp>
      <p:grpSp>
        <p:nvGrpSpPr>
          <p:cNvPr id="21" name="群組 20">
            <a:extLst>
              <a:ext uri="{FF2B5EF4-FFF2-40B4-BE49-F238E27FC236}">
                <a16:creationId xmlns:a16="http://schemas.microsoft.com/office/drawing/2014/main" id="{538D67C2-AE3F-4000-AABF-5010661E3954}"/>
              </a:ext>
            </a:extLst>
          </p:cNvPr>
          <p:cNvGrpSpPr/>
          <p:nvPr/>
        </p:nvGrpSpPr>
        <p:grpSpPr>
          <a:xfrm>
            <a:off x="501523" y="1513727"/>
            <a:ext cx="5048690" cy="4532713"/>
            <a:chOff x="507859" y="1593053"/>
            <a:chExt cx="6386021" cy="5379155"/>
          </a:xfrm>
        </p:grpSpPr>
        <p:sp>
          <p:nvSpPr>
            <p:cNvPr id="6" name="矩形 5">
              <a:extLst>
                <a:ext uri="{FF2B5EF4-FFF2-40B4-BE49-F238E27FC236}">
                  <a16:creationId xmlns:a16="http://schemas.microsoft.com/office/drawing/2014/main" id="{CED36E3A-C62D-435C-AAA1-64E5A142653F}"/>
                </a:ext>
              </a:extLst>
            </p:cNvPr>
            <p:cNvSpPr/>
            <p:nvPr/>
          </p:nvSpPr>
          <p:spPr>
            <a:xfrm>
              <a:off x="507859" y="1593053"/>
              <a:ext cx="6386021" cy="5379155"/>
            </a:xfrm>
            <a:prstGeom prst="rect">
              <a:avLst/>
            </a:prstGeom>
            <a:solidFill>
              <a:schemeClr val="bg2">
                <a:lumMod val="25000"/>
                <a:alpha val="65000"/>
              </a:schemeClr>
            </a:solidFill>
            <a:ln>
              <a:noFill/>
            </a:ln>
            <a:effectLst>
              <a:softEdge rad="254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4400" b="1"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endParaRPr>
            </a:p>
          </p:txBody>
        </p:sp>
        <p:sp>
          <p:nvSpPr>
            <p:cNvPr id="7" name="文字方塊 6">
              <a:extLst>
                <a:ext uri="{FF2B5EF4-FFF2-40B4-BE49-F238E27FC236}">
                  <a16:creationId xmlns:a16="http://schemas.microsoft.com/office/drawing/2014/main" id="{FD1676DC-25B8-4C4B-A90B-C641C9EAA539}"/>
                </a:ext>
              </a:extLst>
            </p:cNvPr>
            <p:cNvSpPr txBox="1"/>
            <p:nvPr/>
          </p:nvSpPr>
          <p:spPr>
            <a:xfrm>
              <a:off x="1040108" y="3005494"/>
              <a:ext cx="5562687" cy="18627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立法均採</a:t>
              </a:r>
              <a:r>
                <a:rPr kumimoji="0" lang="zh-TW" altLang="en-US" sz="4800" b="1" i="0" u="sng"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rPr>
                <a:t>犯罪化</a:t>
              </a:r>
              <a:endParaRPr kumimoji="0" lang="en-US" altLang="zh-TW" sz="4800" b="1" i="0" u="sng"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rPr>
                <a:t>　　</a:t>
              </a: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科以</a:t>
              </a:r>
              <a:r>
                <a:rPr kumimoji="0" lang="zh-TW" altLang="en-US" sz="4800" b="1" i="0" u="sng" strike="noStrike" kern="1200" cap="none" spc="0" normalizeH="0" baseline="0" noProof="0" dirty="0">
                  <a:ln>
                    <a:noFill/>
                  </a:ln>
                  <a:solidFill>
                    <a:srgbClr val="FFC000"/>
                  </a:solidFill>
                  <a:effectLst/>
                  <a:uLnTx/>
                  <a:uFillTx/>
                  <a:latin typeface="微軟正黑體" panose="020B0604030504040204" pitchFamily="34" charset="-120"/>
                  <a:ea typeface="微軟正黑體" panose="020B0604030504040204" pitchFamily="34" charset="-120"/>
                  <a:cs typeface="+mn-cs"/>
                </a:rPr>
                <a:t>刑責</a:t>
              </a:r>
            </a:p>
          </p:txBody>
        </p:sp>
      </p:grpSp>
      <p:grpSp>
        <p:nvGrpSpPr>
          <p:cNvPr id="22" name="群組 21">
            <a:extLst>
              <a:ext uri="{FF2B5EF4-FFF2-40B4-BE49-F238E27FC236}">
                <a16:creationId xmlns:a16="http://schemas.microsoft.com/office/drawing/2014/main" id="{D9A80AAC-3E83-44DD-B101-7BBFDD27946E}"/>
              </a:ext>
            </a:extLst>
          </p:cNvPr>
          <p:cNvGrpSpPr/>
          <p:nvPr/>
        </p:nvGrpSpPr>
        <p:grpSpPr>
          <a:xfrm>
            <a:off x="5432730" y="1595694"/>
            <a:ext cx="6355740" cy="5003958"/>
            <a:chOff x="6046073" y="2527683"/>
            <a:chExt cx="6145927" cy="3629277"/>
          </a:xfrm>
        </p:grpSpPr>
        <p:sp>
          <p:nvSpPr>
            <p:cNvPr id="72" name="Freeform 13">
              <a:extLst>
                <a:ext uri="{FF2B5EF4-FFF2-40B4-BE49-F238E27FC236}">
                  <a16:creationId xmlns:a16="http://schemas.microsoft.com/office/drawing/2014/main" id="{A1AFE3E8-AFA2-4AFD-97DB-3799CDA8B8CB}"/>
                </a:ext>
              </a:extLst>
            </p:cNvPr>
            <p:cNvSpPr/>
            <p:nvPr/>
          </p:nvSpPr>
          <p:spPr>
            <a:xfrm flipV="1">
              <a:off x="6891430" y="5509203"/>
              <a:ext cx="3233393" cy="103920"/>
            </a:xfrm>
            <a:custGeom>
              <a:avLst/>
              <a:gdLst/>
              <a:ahLst/>
              <a:cxnLst/>
              <a:rect l="l" t="t" r="r" b="b"/>
              <a:pathLst>
                <a:path w="1463538" h="1001292">
                  <a:moveTo>
                    <a:pt x="835508" y="806019"/>
                  </a:moveTo>
                  <a:cubicBezTo>
                    <a:pt x="837393" y="804111"/>
                    <a:pt x="837393" y="804111"/>
                    <a:pt x="837393" y="804111"/>
                  </a:cubicBezTo>
                  <a:cubicBezTo>
                    <a:pt x="1463538" y="122529"/>
                    <a:pt x="1463538" y="122529"/>
                    <a:pt x="1463538" y="122529"/>
                  </a:cubicBezTo>
                  <a:cubicBezTo>
                    <a:pt x="1222118" y="384821"/>
                    <a:pt x="920368" y="134014"/>
                    <a:pt x="631812" y="45944"/>
                  </a:cubicBezTo>
                  <a:cubicBezTo>
                    <a:pt x="471505" y="0"/>
                    <a:pt x="292337" y="44035"/>
                    <a:pt x="169743" y="176141"/>
                  </a:cubicBezTo>
                  <a:cubicBezTo>
                    <a:pt x="0" y="361849"/>
                    <a:pt x="9436" y="654770"/>
                    <a:pt x="194259" y="828991"/>
                  </a:cubicBezTo>
                  <a:cubicBezTo>
                    <a:pt x="377209" y="1001292"/>
                    <a:pt x="665753" y="991715"/>
                    <a:pt x="835508" y="806019"/>
                  </a:cubicBezTo>
                  <a:lnTo>
                    <a:pt x="835508" y="806019"/>
                  </a:lnTo>
                  <a:close/>
                </a:path>
              </a:pathLst>
            </a:custGeom>
            <a:solidFill>
              <a:srgbClr val="43937D">
                <a:alpha val="5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mn-lt"/>
              </a:endParaRPr>
            </a:p>
          </p:txBody>
        </p:sp>
        <p:sp>
          <p:nvSpPr>
            <p:cNvPr id="70" name="Freeform 13">
              <a:extLst>
                <a:ext uri="{FF2B5EF4-FFF2-40B4-BE49-F238E27FC236}">
                  <a16:creationId xmlns:a16="http://schemas.microsoft.com/office/drawing/2014/main" id="{2BEBF510-1278-4B2E-9170-E881B0EABA06}"/>
                </a:ext>
              </a:extLst>
            </p:cNvPr>
            <p:cNvSpPr/>
            <p:nvPr/>
          </p:nvSpPr>
          <p:spPr>
            <a:xfrm flipV="1">
              <a:off x="6896056" y="4218730"/>
              <a:ext cx="4267244" cy="102115"/>
            </a:xfrm>
            <a:custGeom>
              <a:avLst/>
              <a:gdLst/>
              <a:ahLst/>
              <a:cxnLst/>
              <a:rect l="l" t="t" r="r" b="b"/>
              <a:pathLst>
                <a:path w="1463538" h="1001292">
                  <a:moveTo>
                    <a:pt x="835508" y="806019"/>
                  </a:moveTo>
                  <a:cubicBezTo>
                    <a:pt x="837393" y="804111"/>
                    <a:pt x="837393" y="804111"/>
                    <a:pt x="837393" y="804111"/>
                  </a:cubicBezTo>
                  <a:cubicBezTo>
                    <a:pt x="1463538" y="122529"/>
                    <a:pt x="1463538" y="122529"/>
                    <a:pt x="1463538" y="122529"/>
                  </a:cubicBezTo>
                  <a:cubicBezTo>
                    <a:pt x="1222118" y="384821"/>
                    <a:pt x="920368" y="134014"/>
                    <a:pt x="631812" y="45944"/>
                  </a:cubicBezTo>
                  <a:cubicBezTo>
                    <a:pt x="471505" y="0"/>
                    <a:pt x="292337" y="44035"/>
                    <a:pt x="169743" y="176141"/>
                  </a:cubicBezTo>
                  <a:cubicBezTo>
                    <a:pt x="0" y="361849"/>
                    <a:pt x="9436" y="654770"/>
                    <a:pt x="194259" y="828991"/>
                  </a:cubicBezTo>
                  <a:cubicBezTo>
                    <a:pt x="377209" y="1001292"/>
                    <a:pt x="665753" y="991715"/>
                    <a:pt x="835508" y="806019"/>
                  </a:cubicBezTo>
                  <a:lnTo>
                    <a:pt x="835508" y="806019"/>
                  </a:lnTo>
                  <a:close/>
                </a:path>
              </a:pathLst>
            </a:custGeom>
            <a:solidFill>
              <a:srgbClr val="43937D">
                <a:alpha val="5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mn-lt"/>
              </a:endParaRPr>
            </a:p>
          </p:txBody>
        </p:sp>
        <p:sp>
          <p:nvSpPr>
            <p:cNvPr id="69" name="Freeform 13">
              <a:extLst>
                <a:ext uri="{FF2B5EF4-FFF2-40B4-BE49-F238E27FC236}">
                  <a16:creationId xmlns:a16="http://schemas.microsoft.com/office/drawing/2014/main" id="{C6F45825-872A-4E9A-A08D-6AE4455176EB}"/>
                </a:ext>
              </a:extLst>
            </p:cNvPr>
            <p:cNvSpPr/>
            <p:nvPr/>
          </p:nvSpPr>
          <p:spPr>
            <a:xfrm flipV="1">
              <a:off x="6896056" y="2939180"/>
              <a:ext cx="3233393" cy="103920"/>
            </a:xfrm>
            <a:custGeom>
              <a:avLst/>
              <a:gdLst/>
              <a:ahLst/>
              <a:cxnLst/>
              <a:rect l="l" t="t" r="r" b="b"/>
              <a:pathLst>
                <a:path w="1463538" h="1001292">
                  <a:moveTo>
                    <a:pt x="835508" y="806019"/>
                  </a:moveTo>
                  <a:cubicBezTo>
                    <a:pt x="837393" y="804111"/>
                    <a:pt x="837393" y="804111"/>
                    <a:pt x="837393" y="804111"/>
                  </a:cubicBezTo>
                  <a:cubicBezTo>
                    <a:pt x="1463538" y="122529"/>
                    <a:pt x="1463538" y="122529"/>
                    <a:pt x="1463538" y="122529"/>
                  </a:cubicBezTo>
                  <a:cubicBezTo>
                    <a:pt x="1222118" y="384821"/>
                    <a:pt x="920368" y="134014"/>
                    <a:pt x="631812" y="45944"/>
                  </a:cubicBezTo>
                  <a:cubicBezTo>
                    <a:pt x="471505" y="0"/>
                    <a:pt x="292337" y="44035"/>
                    <a:pt x="169743" y="176141"/>
                  </a:cubicBezTo>
                  <a:cubicBezTo>
                    <a:pt x="0" y="361849"/>
                    <a:pt x="9436" y="654770"/>
                    <a:pt x="194259" y="828991"/>
                  </a:cubicBezTo>
                  <a:cubicBezTo>
                    <a:pt x="377209" y="1001292"/>
                    <a:pt x="665753" y="991715"/>
                    <a:pt x="835508" y="806019"/>
                  </a:cubicBezTo>
                  <a:lnTo>
                    <a:pt x="835508" y="806019"/>
                  </a:lnTo>
                  <a:close/>
                </a:path>
              </a:pathLst>
            </a:custGeom>
            <a:solidFill>
              <a:srgbClr val="43937D">
                <a:alpha val="50000"/>
              </a:srgbClr>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ea"/>
                <a:sym typeface="+mn-lt"/>
              </a:endParaRPr>
            </a:p>
          </p:txBody>
        </p:sp>
        <p:sp>
          <p:nvSpPr>
            <p:cNvPr id="61" name="文字方塊 60">
              <a:extLst>
                <a:ext uri="{FF2B5EF4-FFF2-40B4-BE49-F238E27FC236}">
                  <a16:creationId xmlns:a16="http://schemas.microsoft.com/office/drawing/2014/main" id="{ED58ABF9-41F8-41A1-A221-A6C8C3273866}"/>
                </a:ext>
              </a:extLst>
            </p:cNvPr>
            <p:cNvSpPr txBox="1"/>
            <p:nvPr/>
          </p:nvSpPr>
          <p:spPr>
            <a:xfrm>
              <a:off x="6891430" y="2598131"/>
              <a:ext cx="5300570"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跟蹤騷擾罪 </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§18</a:t>
              </a: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I</a:t>
              </a: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（須告訴乃論）</a:t>
              </a:r>
              <a:endParaRPr kumimoji="0" lang="en-US" altLang="zh-TW"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　</a:t>
              </a:r>
              <a:r>
                <a:rPr kumimoji="0" lang="en-US" altLang="zh-TW"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1</a:t>
              </a:r>
              <a:r>
                <a:rPr kumimoji="0" lang="zh-TW" altLang="en-US"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 年 </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以下有期徒刑、併科 </a:t>
              </a:r>
              <a:r>
                <a:rPr kumimoji="0" lang="en-US" altLang="zh-TW"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10</a:t>
              </a:r>
              <a:r>
                <a:rPr kumimoji="0" lang="zh-TW" altLang="en-US"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萬元 </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以下罰金。</a:t>
              </a:r>
            </a:p>
          </p:txBody>
        </p:sp>
        <p:sp>
          <p:nvSpPr>
            <p:cNvPr id="62" name="文字方塊 61">
              <a:extLst>
                <a:ext uri="{FF2B5EF4-FFF2-40B4-BE49-F238E27FC236}">
                  <a16:creationId xmlns:a16="http://schemas.microsoft.com/office/drawing/2014/main" id="{F1EB72FA-C0C8-49D5-A236-C68D25D08C5C}"/>
                </a:ext>
              </a:extLst>
            </p:cNvPr>
            <p:cNvSpPr txBox="1"/>
            <p:nvPr/>
          </p:nvSpPr>
          <p:spPr>
            <a:xfrm>
              <a:off x="6891430" y="3842530"/>
              <a:ext cx="5189271" cy="7366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highlight>
                    <a:srgbClr val="FFFF00"/>
                  </a:highlight>
                  <a:uLnTx/>
                  <a:uFillTx/>
                  <a:latin typeface="微軟正黑體" panose="020B0604030504040204" pitchFamily="34" charset="-120"/>
                  <a:ea typeface="微軟正黑體" panose="020B0604030504040204" pitchFamily="34" charset="-120"/>
                  <a:cs typeface="+mn-cs"/>
                </a:rPr>
                <a:t>加重</a:t>
              </a: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跟蹤騷擾罪 </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§18</a:t>
              </a:r>
              <a:r>
                <a:rPr kumimoji="0" lang="zh-TW" altLang="en-US"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II</a:t>
              </a:r>
              <a:endParaRPr kumimoji="0" lang="en-US" altLang="zh-TW"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　</a:t>
              </a:r>
              <a:r>
                <a:rPr kumimoji="0" lang="en-US" altLang="zh-TW"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5</a:t>
              </a:r>
              <a:r>
                <a:rPr kumimoji="0" lang="zh-TW" altLang="en-US"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年</a:t>
              </a:r>
              <a:r>
                <a:rPr kumimoji="0" lang="zh-TW" altLang="en-US"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以下有期徒刑、併科 </a:t>
              </a:r>
              <a:r>
                <a:rPr kumimoji="0" lang="en-US" altLang="zh-TW"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50</a:t>
              </a:r>
              <a:r>
                <a:rPr kumimoji="0" lang="zh-TW" altLang="en-US"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萬元</a:t>
              </a: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以下罰金。</a:t>
              </a:r>
            </a:p>
          </p:txBody>
        </p:sp>
        <p:sp>
          <p:nvSpPr>
            <p:cNvPr id="63" name="文字方塊 62">
              <a:extLst>
                <a:ext uri="{FF2B5EF4-FFF2-40B4-BE49-F238E27FC236}">
                  <a16:creationId xmlns:a16="http://schemas.microsoft.com/office/drawing/2014/main" id="{A3046F42-75FF-4067-A58B-2B132B1E21A9}"/>
                </a:ext>
              </a:extLst>
            </p:cNvPr>
            <p:cNvSpPr txBox="1"/>
            <p:nvPr/>
          </p:nvSpPr>
          <p:spPr>
            <a:xfrm>
              <a:off x="6880354" y="5141297"/>
              <a:ext cx="5189272"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違反保護令罪 </a:t>
              </a:r>
              <a:r>
                <a:rPr kumimoji="0" lang="en-US" altLang="zh-TW" sz="1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§19</a:t>
              </a:r>
              <a:endParaRPr kumimoji="0" lang="en-US" altLang="zh-TW" sz="32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　</a:t>
              </a:r>
              <a:r>
                <a:rPr kumimoji="0" lang="en-US" altLang="zh-TW"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3</a:t>
              </a:r>
              <a:r>
                <a:rPr kumimoji="0" lang="zh-TW" altLang="en-US"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年</a:t>
              </a:r>
              <a:r>
                <a:rPr kumimoji="0" lang="zh-TW" altLang="en-US" sz="2800" b="1" i="0" u="none" strike="noStrike" kern="1200" cap="none" spc="0" normalizeH="0" baseline="0" noProof="0" dirty="0">
                  <a:ln>
                    <a:noFill/>
                  </a:ln>
                  <a:solidFill>
                    <a:srgbClr val="C00000"/>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以下有期徒刑、併科 </a:t>
              </a:r>
              <a:r>
                <a:rPr kumimoji="0" lang="en-US" altLang="zh-TW"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30</a:t>
              </a:r>
              <a:r>
                <a:rPr kumimoji="0" lang="zh-TW" altLang="en-US" sz="2800" b="1" i="0" u="none" strike="noStrike" kern="1200" cap="none" spc="0" normalizeH="0" baseline="0" noProof="0" dirty="0">
                  <a:ln>
                    <a:noFill/>
                  </a:ln>
                  <a:solidFill>
                    <a:srgbClr val="A50021"/>
                  </a:solidFill>
                  <a:effectLst/>
                  <a:uLnTx/>
                  <a:uFillTx/>
                  <a:latin typeface="微軟正黑體" panose="020B0604030504040204" pitchFamily="34" charset="-120"/>
                  <a:ea typeface="微軟正黑體" panose="020B0604030504040204" pitchFamily="34" charset="-120"/>
                  <a:cs typeface="+mn-cs"/>
                </a:rPr>
                <a:t>萬元</a:t>
              </a:r>
              <a:r>
                <a:rPr kumimoji="0" lang="zh-TW" altLang="en-US" sz="28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 </a:t>
              </a:r>
              <a:r>
                <a:rPr kumimoji="0" lang="zh-TW" altLang="en-US" sz="16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以下罰金。</a:t>
              </a:r>
            </a:p>
          </p:txBody>
        </p:sp>
        <p:pic>
          <p:nvPicPr>
            <p:cNvPr id="3088" name="Picture 16" descr="Hiding, man, stalker, stalking, woman icon - Download on Iconfinder">
              <a:extLst>
                <a:ext uri="{FF2B5EF4-FFF2-40B4-BE49-F238E27FC236}">
                  <a16:creationId xmlns:a16="http://schemas.microsoft.com/office/drawing/2014/main" id="{C38E9C3F-6AD5-47FB-B7CD-36B9D0CF66F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261123" y="2527683"/>
              <a:ext cx="630307" cy="811111"/>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No sharp objects black glyph manual label icon. Do not handle knives and dangerous  items. Silhouette symbol on white space. Vector isolated illustration for  product use instructions 4181028 Vector Art at Vecteezy">
              <a:extLst>
                <a:ext uri="{FF2B5EF4-FFF2-40B4-BE49-F238E27FC236}">
                  <a16:creationId xmlns:a16="http://schemas.microsoft.com/office/drawing/2014/main" id="{1FDED8D4-C623-4E08-9BBF-EF5CE7A2FB6E}"/>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6046073" y="3567530"/>
              <a:ext cx="1002903" cy="1002903"/>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Line,Clip art #253407 - Free Icon Library">
              <a:extLst>
                <a:ext uri="{FF2B5EF4-FFF2-40B4-BE49-F238E27FC236}">
                  <a16:creationId xmlns:a16="http://schemas.microsoft.com/office/drawing/2014/main" id="{3ACA20A8-D699-4BAD-BF7F-8183133D34EA}"/>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203620" y="5085152"/>
              <a:ext cx="687810" cy="68781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投影片編號版面配置區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B9048E-752E-4350-A603-90CCC7EB4C6E}" type="slidenum">
              <a:rPr kumimoji="0" lang="zh-TW"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TW" altLang="en-US" sz="1200" b="0" i="0" u="none" strike="noStrike" kern="1200" cap="none" spc="0" normalizeH="0" baseline="0" noProof="0" dirty="0">
              <a:ln>
                <a:noFill/>
              </a:ln>
              <a:solidFill>
                <a:prstClr val="black">
                  <a:tint val="75000"/>
                </a:prstClr>
              </a:solidFill>
              <a:effectLst/>
              <a:uLnTx/>
              <a:uFillTx/>
              <a:latin typeface="Calibri" panose="020F0502020204030204"/>
              <a:ea typeface="新細明體" panose="02020500000000000000" pitchFamily="18" charset="-120"/>
              <a:cs typeface="+mn-cs"/>
            </a:endParaRPr>
          </a:p>
        </p:txBody>
      </p:sp>
      <p:grpSp>
        <p:nvGrpSpPr>
          <p:cNvPr id="36" name="群組 35">
            <a:extLst>
              <a:ext uri="{FF2B5EF4-FFF2-40B4-BE49-F238E27FC236}">
                <a16:creationId xmlns:a16="http://schemas.microsoft.com/office/drawing/2014/main" id="{61D927B5-89DF-46DE-9663-460769B886B1}"/>
              </a:ext>
            </a:extLst>
          </p:cNvPr>
          <p:cNvGrpSpPr/>
          <p:nvPr/>
        </p:nvGrpSpPr>
        <p:grpSpPr>
          <a:xfrm>
            <a:off x="9699860" y="2809715"/>
            <a:ext cx="1941673" cy="791535"/>
            <a:chOff x="-442541" y="4890694"/>
            <a:chExt cx="4357790" cy="2932145"/>
          </a:xfrm>
        </p:grpSpPr>
        <p:sp>
          <p:nvSpPr>
            <p:cNvPr id="37" name="矩形 36">
              <a:extLst>
                <a:ext uri="{FF2B5EF4-FFF2-40B4-BE49-F238E27FC236}">
                  <a16:creationId xmlns:a16="http://schemas.microsoft.com/office/drawing/2014/main" id="{01F9232C-92FA-45B8-81AA-B03F23CC6A54}"/>
                </a:ext>
              </a:extLst>
            </p:cNvPr>
            <p:cNvSpPr/>
            <p:nvPr/>
          </p:nvSpPr>
          <p:spPr>
            <a:xfrm>
              <a:off x="-442541" y="4890694"/>
              <a:ext cx="4331457" cy="2598873"/>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8" name="文字方塊 37">
              <a:extLst>
                <a:ext uri="{FF2B5EF4-FFF2-40B4-BE49-F238E27FC236}">
                  <a16:creationId xmlns:a16="http://schemas.microsoft.com/office/drawing/2014/main" id="{DC4BEA6E-B121-4DF4-8EDE-B67A8C54FDF1}"/>
                </a:ext>
              </a:extLst>
            </p:cNvPr>
            <p:cNvSpPr txBox="1"/>
            <p:nvPr/>
          </p:nvSpPr>
          <p:spPr>
            <a:xfrm>
              <a:off x="-416206" y="5223966"/>
              <a:ext cx="4331455" cy="259887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marL="0" marR="0" lvl="0" indent="0" algn="ctr" defTabSz="1422400" rtl="0" eaLnBrk="1" fontAlgn="auto" latinLnBrk="0" hangingPunct="1">
                <a:lnSpc>
                  <a:spcPct val="70000"/>
                </a:lnSpc>
                <a:spcBef>
                  <a:spcPct val="0"/>
                </a:spcBef>
                <a:spcAft>
                  <a:spcPct val="35000"/>
                </a:spcAft>
                <a:buClrTx/>
                <a:buSzTx/>
                <a:buFontTx/>
                <a:buNone/>
                <a:tabLst/>
                <a:defRPr/>
              </a:pP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攜帶</a:t>
              </a:r>
              <a:r>
                <a:rPr kumimoji="0" lang="zh-TW" altLang="en-US" sz="2400" b="1" i="0" u="none" strike="noStrike" kern="1200" cap="none" spc="0" normalizeH="0" baseline="0" noProof="0" dirty="0">
                  <a:ln>
                    <a:noFill/>
                  </a:ln>
                  <a:solidFill>
                    <a:srgbClr val="FFC000">
                      <a:lumMod val="60000"/>
                      <a:lumOff val="40000"/>
                    </a:srgbClr>
                  </a:solidFill>
                  <a:effectLst/>
                  <a:uLnTx/>
                  <a:uFillTx/>
                  <a:latin typeface="微軟正黑體" panose="020B0604030504040204" pitchFamily="34" charset="-120"/>
                  <a:ea typeface="微軟正黑體" panose="020B0604030504040204" pitchFamily="34" charset="-120"/>
                  <a:cs typeface="+mn-cs"/>
                </a:rPr>
                <a:t>凶器</a:t>
              </a:r>
              <a:r>
                <a:rPr kumimoji="0" lang="zh-TW" altLang="en-US"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或</a:t>
              </a:r>
              <a:endParaRPr kumimoji="0" lang="en-US" altLang="zh-TW" sz="24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a:p>
              <a:pPr marL="0" marR="0" lvl="0" indent="0" algn="ctr" defTabSz="1422400" rtl="0" eaLnBrk="1" fontAlgn="auto" latinLnBrk="0" hangingPunct="1">
                <a:lnSpc>
                  <a:spcPct val="70000"/>
                </a:lnSpc>
                <a:spcBef>
                  <a:spcPct val="0"/>
                </a:spcBef>
                <a:spcAft>
                  <a:spcPct val="35000"/>
                </a:spcAft>
                <a:buClrTx/>
                <a:buSzTx/>
                <a:buFontTx/>
                <a:buNone/>
                <a:tabLst/>
                <a:defRPr/>
              </a:pPr>
              <a:r>
                <a:rPr kumimoji="0" lang="zh-TW" altLang="en-US" sz="2400" b="1" i="0" u="none" strike="noStrike" kern="1200" cap="none" spc="0" normalizeH="0" baseline="0" noProof="0" dirty="0">
                  <a:ln>
                    <a:noFill/>
                  </a:ln>
                  <a:solidFill>
                    <a:srgbClr val="FFC000">
                      <a:lumMod val="60000"/>
                      <a:lumOff val="40000"/>
                    </a:srgbClr>
                  </a:solidFill>
                  <a:effectLst/>
                  <a:uLnTx/>
                  <a:uFillTx/>
                  <a:latin typeface="微軟正黑體" panose="020B0604030504040204" pitchFamily="34" charset="-120"/>
                  <a:ea typeface="微軟正黑體" panose="020B0604030504040204" pitchFamily="34" charset="-120"/>
                  <a:cs typeface="+mn-cs"/>
                </a:rPr>
                <a:t>危險物品</a:t>
              </a:r>
            </a:p>
          </p:txBody>
        </p:sp>
      </p:grpSp>
      <p:sp>
        <p:nvSpPr>
          <p:cNvPr id="14" name="箭號: 向右 13">
            <a:extLst>
              <a:ext uri="{FF2B5EF4-FFF2-40B4-BE49-F238E27FC236}">
                <a16:creationId xmlns:a16="http://schemas.microsoft.com/office/drawing/2014/main" id="{5FA5ABE0-87D2-4278-819D-09F46546E64D}"/>
              </a:ext>
            </a:extLst>
          </p:cNvPr>
          <p:cNvSpPr/>
          <p:nvPr/>
        </p:nvSpPr>
        <p:spPr>
          <a:xfrm rot="20870913">
            <a:off x="8934503" y="3088556"/>
            <a:ext cx="704878" cy="347155"/>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8" name="任意多边形 10">
            <a:extLst>
              <a:ext uri="{FF2B5EF4-FFF2-40B4-BE49-F238E27FC236}">
                <a16:creationId xmlns:a16="http://schemas.microsoft.com/office/drawing/2014/main" id="{91D25E25-6439-8EE9-D85B-52DAAED84392}"/>
              </a:ext>
            </a:extLst>
          </p:cNvPr>
          <p:cNvSpPr/>
          <p:nvPr/>
        </p:nvSpPr>
        <p:spPr>
          <a:xfrm rot="5400000">
            <a:off x="2979221" y="-2831145"/>
            <a:ext cx="1237785" cy="7249443"/>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1EB8C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Book Antiqua"/>
              <a:ea typeface="+mn-ea"/>
              <a:cs typeface="+mn-cs"/>
            </a:endParaRPr>
          </a:p>
        </p:txBody>
      </p:sp>
      <p:sp>
        <p:nvSpPr>
          <p:cNvPr id="12" name="椭圆 1">
            <a:extLst>
              <a:ext uri="{FF2B5EF4-FFF2-40B4-BE49-F238E27FC236}">
                <a16:creationId xmlns:a16="http://schemas.microsoft.com/office/drawing/2014/main" id="{AAC9E89B-ADDC-1F11-CE94-1C61A0F77AEC}"/>
              </a:ext>
            </a:extLst>
          </p:cNvPr>
          <p:cNvSpPr/>
          <p:nvPr/>
        </p:nvSpPr>
        <p:spPr>
          <a:xfrm>
            <a:off x="223182" y="108570"/>
            <a:ext cx="1333500" cy="1333500"/>
          </a:xfrm>
          <a:prstGeom prst="ellipse">
            <a:avLst/>
          </a:prstGeom>
          <a:solidFill>
            <a:sysClr val="window" lastClr="FFFFFF"/>
          </a:solidFill>
          <a:ln w="38100" cap="flat" cmpd="sng" algn="ctr">
            <a:solidFill>
              <a:srgbClr val="1EB8C1"/>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Book Antiqua"/>
              <a:ea typeface="+mn-ea"/>
              <a:cs typeface="+mn-cs"/>
            </a:endParaRPr>
          </a:p>
        </p:txBody>
      </p:sp>
      <p:grpSp>
        <p:nvGrpSpPr>
          <p:cNvPr id="13" name="群組 12">
            <a:extLst>
              <a:ext uri="{FF2B5EF4-FFF2-40B4-BE49-F238E27FC236}">
                <a16:creationId xmlns:a16="http://schemas.microsoft.com/office/drawing/2014/main" id="{584EDF3D-6D55-BA46-F813-FD3D3CA4E1FD}"/>
              </a:ext>
            </a:extLst>
          </p:cNvPr>
          <p:cNvGrpSpPr/>
          <p:nvPr/>
        </p:nvGrpSpPr>
        <p:grpSpPr>
          <a:xfrm>
            <a:off x="509781" y="286327"/>
            <a:ext cx="825059" cy="867248"/>
            <a:chOff x="8230745" y="3620458"/>
            <a:chExt cx="720000" cy="720000"/>
          </a:xfrm>
          <a:solidFill>
            <a:srgbClr val="00FFFF"/>
          </a:solidFill>
        </p:grpSpPr>
        <p:sp>
          <p:nvSpPr>
            <p:cNvPr id="15" name="Oval 25">
              <a:extLst>
                <a:ext uri="{FF2B5EF4-FFF2-40B4-BE49-F238E27FC236}">
                  <a16:creationId xmlns:a16="http://schemas.microsoft.com/office/drawing/2014/main" id="{7610DB37-8A12-8235-52A0-C1009DEC5FA4}"/>
                </a:ext>
              </a:extLst>
            </p:cNvPr>
            <p:cNvSpPr>
              <a:spLocks noChangeArrowheads="1"/>
            </p:cNvSpPr>
            <p:nvPr/>
          </p:nvSpPr>
          <p:spPr bwMode="auto">
            <a:xfrm>
              <a:off x="8230745" y="3620458"/>
              <a:ext cx="720000" cy="720000"/>
            </a:xfrm>
            <a:prstGeom prst="ellipse">
              <a:avLst/>
            </a:pr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字魂35号-经典雅黑" panose="02000000000000000000" pitchFamily="2" charset="-122"/>
                <a:ea typeface="+mn-ea"/>
                <a:cs typeface="+mn-cs"/>
                <a:sym typeface="+mn-lt"/>
              </a:endParaRPr>
            </a:p>
          </p:txBody>
        </p:sp>
        <p:pic>
          <p:nvPicPr>
            <p:cNvPr id="16" name="Picture 12" descr="Criminal Offence Svg Png Icon Free Download (#390449) - OnlineWebFonts.COM">
              <a:extLst>
                <a:ext uri="{FF2B5EF4-FFF2-40B4-BE49-F238E27FC236}">
                  <a16:creationId xmlns:a16="http://schemas.microsoft.com/office/drawing/2014/main" id="{E7E40BF8-8A68-EF33-9B23-A1964F6CB81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8303151" y="3682380"/>
              <a:ext cx="555725" cy="555725"/>
            </a:xfrm>
            <a:prstGeom prst="rect">
              <a:avLst/>
            </a:prstGeom>
            <a:grpFill/>
          </p:spPr>
        </p:pic>
      </p:grpSp>
      <p:sp>
        <p:nvSpPr>
          <p:cNvPr id="17" name="TextBox 31">
            <a:extLst>
              <a:ext uri="{FF2B5EF4-FFF2-40B4-BE49-F238E27FC236}">
                <a16:creationId xmlns:a16="http://schemas.microsoft.com/office/drawing/2014/main" id="{DE0E8E56-882F-A75A-1219-7BF6516CC415}"/>
              </a:ext>
            </a:extLst>
          </p:cNvPr>
          <p:cNvSpPr txBox="1"/>
          <p:nvPr/>
        </p:nvSpPr>
        <p:spPr>
          <a:xfrm>
            <a:off x="1629088" y="370187"/>
            <a:ext cx="5805538" cy="834074"/>
          </a:xfrm>
          <a:prstGeom prst="rect">
            <a:avLst/>
          </a:prstGeom>
        </p:spPr>
        <p:txBody>
          <a:bodyPr wrap="square" lIns="0" tIns="0" rIns="66973" rtlCol="0" anchor="t">
            <a:spAutoFit/>
          </a:bodyPr>
          <a:lstStyle/>
          <a:p>
            <a:pPr marL="0" marR="0" lvl="0" indent="0" algn="l" defTabSz="914400" rtl="0" eaLnBrk="1" fontAlgn="auto" latinLnBrk="0" hangingPunct="1">
              <a:lnSpc>
                <a:spcPct val="116199"/>
              </a:lnSpc>
              <a:spcBef>
                <a:spcPts val="0"/>
              </a:spcBef>
              <a:spcAft>
                <a:spcPts val="0"/>
              </a:spcAft>
              <a:buClrTx/>
              <a:buSzTx/>
              <a:buFontTx/>
              <a:buNone/>
              <a:tabLst/>
              <a:defRPr/>
            </a:pPr>
            <a:r>
              <a:rPr lang="zh-TW" altLang="en-US" sz="4800" b="1" kern="0" dirty="0">
                <a:solidFill>
                  <a:prstClr val="white"/>
                </a:solidFill>
                <a:latin typeface="Arial" panose="020B0604020202020204" pitchFamily="34" charset="0"/>
                <a:ea typeface="微软雅黑" panose="020B0503020204020204" pitchFamily="34" charset="-122"/>
                <a:sym typeface="+mn-lt"/>
              </a:rPr>
              <a:t>行為犯罪化</a:t>
            </a:r>
            <a:r>
              <a:rPr lang="en-US" altLang="zh-TW" sz="4800" b="1" kern="0" dirty="0">
                <a:solidFill>
                  <a:prstClr val="white"/>
                </a:solidFill>
                <a:latin typeface="Arial" panose="020B0604020202020204" pitchFamily="34" charset="0"/>
                <a:ea typeface="微软雅黑" panose="020B0503020204020204" pitchFamily="34" charset="-122"/>
                <a:sym typeface="+mn-lt"/>
              </a:rPr>
              <a:t>§18</a:t>
            </a:r>
            <a:r>
              <a:rPr lang="zh-TW" altLang="en-US" sz="4800" b="1" kern="0" dirty="0">
                <a:solidFill>
                  <a:prstClr val="white"/>
                </a:solidFill>
                <a:latin typeface="Arial" panose="020B0604020202020204" pitchFamily="34" charset="0"/>
                <a:ea typeface="微软雅黑" panose="020B0503020204020204" pitchFamily="34" charset="-122"/>
                <a:sym typeface="+mn-lt"/>
              </a:rPr>
              <a:t>、</a:t>
            </a:r>
            <a:r>
              <a:rPr lang="en-US" altLang="zh-TW" sz="4800" b="1" kern="0" dirty="0">
                <a:solidFill>
                  <a:prstClr val="white"/>
                </a:solidFill>
                <a:latin typeface="Arial" panose="020B0604020202020204" pitchFamily="34" charset="0"/>
                <a:ea typeface="微软雅黑" panose="020B0503020204020204" pitchFamily="34" charset="-122"/>
                <a:sym typeface="+mn-lt"/>
              </a:rPr>
              <a:t>19</a:t>
            </a:r>
            <a:endParaRPr lang="en-US" sz="4800" b="1" kern="0" dirty="0">
              <a:solidFill>
                <a:prstClr val="white"/>
              </a:solidFill>
              <a:latin typeface="Arial" panose="020B0604020202020204" pitchFamily="34" charset="0"/>
              <a:ea typeface="微软雅黑" panose="020B0503020204020204" pitchFamily="34" charset="-122"/>
              <a:sym typeface="+mn-lt"/>
            </a:endParaRPr>
          </a:p>
        </p:txBody>
      </p:sp>
    </p:spTree>
    <p:extLst>
      <p:ext uri="{BB962C8B-B14F-4D97-AF65-F5344CB8AC3E}">
        <p14:creationId xmlns:p14="http://schemas.microsoft.com/office/powerpoint/2010/main" val="2795524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1DF9568-DA85-4088-9B24-1279C2DCD418}"/>
              </a:ext>
            </a:extLst>
          </p:cNvPr>
          <p:cNvSpPr>
            <a:spLocks noGrp="1"/>
          </p:cNvSpPr>
          <p:nvPr>
            <p:ph type="sldNum" sz="quarter" idx="12"/>
          </p:nvPr>
        </p:nvSpPr>
        <p:spPr/>
        <p:txBody>
          <a:bodyPr/>
          <a:lstStyle/>
          <a:p>
            <a:fld id="{39B9048E-752E-4350-A603-90CCC7EB4C6E}" type="slidenum">
              <a:rPr lang="zh-TW" altLang="en-US" smtClean="0"/>
              <a:t>9</a:t>
            </a:fld>
            <a:endParaRPr lang="zh-TW" altLang="en-US"/>
          </a:p>
        </p:txBody>
      </p:sp>
      <p:sp>
        <p:nvSpPr>
          <p:cNvPr id="5" name="內容版面配置區 2">
            <a:extLst>
              <a:ext uri="{FF2B5EF4-FFF2-40B4-BE49-F238E27FC236}">
                <a16:creationId xmlns:a16="http://schemas.microsoft.com/office/drawing/2014/main" id="{A44B2628-1335-4118-91CD-B704E5B1D535}"/>
              </a:ext>
            </a:extLst>
          </p:cNvPr>
          <p:cNvSpPr>
            <a:spLocks noGrp="1"/>
          </p:cNvSpPr>
          <p:nvPr>
            <p:ph idx="1"/>
          </p:nvPr>
        </p:nvSpPr>
        <p:spPr>
          <a:xfrm>
            <a:off x="521108" y="1474413"/>
            <a:ext cx="11366091" cy="5237017"/>
          </a:xfrm>
        </p:spPr>
        <p:txBody>
          <a:bodyPr>
            <a:normAutofit/>
          </a:bodyPr>
          <a:lstStyle/>
          <a:p>
            <a:pPr>
              <a:lnSpc>
                <a:spcPts val="3200"/>
              </a:lnSpc>
            </a:pPr>
            <a:r>
              <a:rPr lang="zh-TW" altLang="en-US" sz="2800" b="1" u="sng" dirty="0">
                <a:solidFill>
                  <a:srgbClr val="0070C0"/>
                </a:solidFill>
                <a:highlight>
                  <a:srgbClr val="FFFF00"/>
                </a:highlight>
                <a:latin typeface="微軟正黑體" panose="020B0604030504040204" pitchFamily="34" charset="-120"/>
                <a:ea typeface="微軟正黑體" panose="020B0604030504040204" pitchFamily="34" charset="-120"/>
              </a:rPr>
              <a:t>跟蹤騷擾防制法施行細則第</a:t>
            </a:r>
            <a:r>
              <a:rPr lang="en-US" altLang="zh-TW" sz="2800" b="1" u="sng" dirty="0">
                <a:solidFill>
                  <a:srgbClr val="0070C0"/>
                </a:solidFill>
                <a:highlight>
                  <a:srgbClr val="FFFF00"/>
                </a:highlight>
                <a:latin typeface="微軟正黑體" panose="020B0604030504040204" pitchFamily="34" charset="-120"/>
                <a:ea typeface="微軟正黑體" panose="020B0604030504040204" pitchFamily="34" charset="-120"/>
              </a:rPr>
              <a:t>10</a:t>
            </a:r>
            <a:r>
              <a:rPr lang="zh-TW" altLang="en-US" sz="2800" b="1" u="sng" dirty="0">
                <a:solidFill>
                  <a:srgbClr val="0070C0"/>
                </a:solidFill>
                <a:highlight>
                  <a:srgbClr val="FFFF00"/>
                </a:highlight>
                <a:latin typeface="微軟正黑體" panose="020B0604030504040204" pitchFamily="34" charset="-120"/>
                <a:ea typeface="微軟正黑體" panose="020B0604030504040204" pitchFamily="34" charset="-120"/>
              </a:rPr>
              <a:t>條第</a:t>
            </a:r>
            <a:r>
              <a:rPr lang="en-US" altLang="zh-TW" sz="2800" b="1" u="sng" dirty="0">
                <a:solidFill>
                  <a:srgbClr val="0070C0"/>
                </a:solidFill>
                <a:highlight>
                  <a:srgbClr val="FFFF00"/>
                </a:highlight>
                <a:latin typeface="微軟正黑體" panose="020B0604030504040204" pitchFamily="34" charset="-120"/>
                <a:ea typeface="微軟正黑體" panose="020B0604030504040204" pitchFamily="34" charset="-120"/>
              </a:rPr>
              <a:t>6</a:t>
            </a:r>
            <a:r>
              <a:rPr lang="zh-TW" altLang="en-US" sz="2800" b="1" u="sng" dirty="0">
                <a:solidFill>
                  <a:srgbClr val="0070C0"/>
                </a:solidFill>
                <a:highlight>
                  <a:srgbClr val="FFFF00"/>
                </a:highlight>
                <a:latin typeface="微軟正黑體" panose="020B0604030504040204" pitchFamily="34" charset="-120"/>
                <a:ea typeface="微軟正黑體" panose="020B0604030504040204" pitchFamily="34" charset="-120"/>
              </a:rPr>
              <a:t>、</a:t>
            </a:r>
            <a:r>
              <a:rPr lang="en-US" altLang="zh-TW" sz="2800" b="1" u="sng" dirty="0">
                <a:solidFill>
                  <a:srgbClr val="0070C0"/>
                </a:solidFill>
                <a:highlight>
                  <a:srgbClr val="FFFF00"/>
                </a:highlight>
                <a:latin typeface="微軟正黑體" panose="020B0604030504040204" pitchFamily="34" charset="-120"/>
                <a:ea typeface="微軟正黑體" panose="020B0604030504040204" pitchFamily="34" charset="-120"/>
              </a:rPr>
              <a:t>7</a:t>
            </a:r>
            <a:r>
              <a:rPr lang="zh-TW" altLang="en-US" sz="2800" b="1" u="sng" dirty="0">
                <a:solidFill>
                  <a:srgbClr val="0070C0"/>
                </a:solidFill>
                <a:highlight>
                  <a:srgbClr val="FFFF00"/>
                </a:highlight>
                <a:latin typeface="微軟正黑體" panose="020B0604030504040204" pitchFamily="34" charset="-120"/>
                <a:ea typeface="微軟正黑體" panose="020B0604030504040204" pitchFamily="34" charset="-120"/>
              </a:rPr>
              <a:t>項</a:t>
            </a:r>
            <a:endParaRPr lang="en-US" altLang="zh-TW" sz="2800" b="1" u="sng" dirty="0">
              <a:solidFill>
                <a:srgbClr val="0070C0"/>
              </a:solidFill>
              <a:highlight>
                <a:srgbClr val="FFFF00"/>
              </a:highlight>
              <a:latin typeface="微軟正黑體" panose="020B0604030504040204" pitchFamily="34" charset="-120"/>
              <a:ea typeface="微軟正黑體" panose="020B0604030504040204" pitchFamily="34" charset="-120"/>
            </a:endParaRPr>
          </a:p>
          <a:p>
            <a:pPr marL="536575" indent="-536575">
              <a:lnSpc>
                <a:spcPts val="3200"/>
              </a:lnSpc>
              <a:buNone/>
            </a:pPr>
            <a:r>
              <a:rPr lang="en-US" altLang="zh-TW" sz="2800" b="1" dirty="0">
                <a:latin typeface="微軟正黑體" panose="020B0604030504040204" pitchFamily="34" charset="-120"/>
                <a:ea typeface="微軟正黑體" panose="020B0604030504040204" pitchFamily="34" charset="-120"/>
              </a:rPr>
              <a:t>6</a:t>
            </a:r>
            <a:r>
              <a:rPr lang="zh-TW" altLang="en-US" sz="2800" b="1" dirty="0">
                <a:latin typeface="微軟正黑體" panose="020B0604030504040204" pitchFamily="34" charset="-120"/>
                <a:ea typeface="微軟正黑體" panose="020B0604030504040204" pitchFamily="34" charset="-120"/>
              </a:rPr>
              <a:t>、因職務或業務知悉或持有被害人姓名、出生年月日、住居所及其他</a:t>
            </a:r>
            <a:r>
              <a:rPr lang="zh-TW" altLang="en-US" sz="2800" b="1" dirty="0">
                <a:highlight>
                  <a:srgbClr val="FF00FF"/>
                </a:highlight>
                <a:latin typeface="微軟正黑體" panose="020B0604030504040204" pitchFamily="34" charset="-120"/>
                <a:ea typeface="微軟正黑體" panose="020B0604030504040204" pitchFamily="34" charset="-120"/>
              </a:rPr>
              <a:t>足資識別其身分之資料者</a:t>
            </a:r>
            <a:r>
              <a:rPr lang="zh-TW" altLang="en-US" sz="2800" b="1" dirty="0">
                <a:latin typeface="微軟正黑體" panose="020B0604030504040204" pitchFamily="34" charset="-120"/>
                <a:ea typeface="微軟正黑體" panose="020B0604030504040204" pitchFamily="34" charset="-120"/>
              </a:rPr>
              <a:t>，除法律另有規定外，</a:t>
            </a:r>
            <a:r>
              <a:rPr lang="zh-TW" altLang="en-US" sz="2800" b="1" dirty="0">
                <a:highlight>
                  <a:srgbClr val="FF00FF"/>
                </a:highlight>
                <a:latin typeface="微軟正黑體" panose="020B0604030504040204" pitchFamily="34" charset="-120"/>
                <a:ea typeface="微軟正黑體" panose="020B0604030504040204" pitchFamily="34" charset="-120"/>
              </a:rPr>
              <a:t>應予保密</a:t>
            </a:r>
            <a:r>
              <a:rPr lang="zh-TW" altLang="en-US" sz="2800" b="1" dirty="0">
                <a:latin typeface="微軟正黑體" panose="020B0604030504040204" pitchFamily="34" charset="-120"/>
                <a:ea typeface="微軟正黑體" panose="020B0604030504040204" pitchFamily="34" charset="-120"/>
              </a:rPr>
              <a:t>。警察人員必要時應採取保護被害人之安全措施。</a:t>
            </a:r>
          </a:p>
          <a:p>
            <a:pPr marL="536575" indent="-536575">
              <a:lnSpc>
                <a:spcPts val="3200"/>
              </a:lnSpc>
              <a:buNone/>
            </a:pPr>
            <a:r>
              <a:rPr lang="en-US" altLang="zh-TW" sz="2800" b="1" dirty="0">
                <a:latin typeface="微軟正黑體" panose="020B0604030504040204" pitchFamily="34" charset="-120"/>
                <a:ea typeface="微軟正黑體" panose="020B0604030504040204" pitchFamily="34" charset="-120"/>
              </a:rPr>
              <a:t>7</a:t>
            </a:r>
            <a:r>
              <a:rPr lang="zh-TW" altLang="en-US" sz="2800" b="1" dirty="0">
                <a:latin typeface="微軟正黑體" panose="020B0604030504040204" pitchFamily="34" charset="-120"/>
                <a:ea typeface="微軟正黑體" panose="020B0604030504040204" pitchFamily="34" charset="-120"/>
              </a:rPr>
              <a:t>、行政機關、司法機關</a:t>
            </a:r>
            <a:r>
              <a:rPr lang="zh-TW" altLang="en-US" sz="2800" b="1" dirty="0">
                <a:highlight>
                  <a:srgbClr val="FF00FF"/>
                </a:highlight>
                <a:latin typeface="微軟正黑體" panose="020B0604030504040204" pitchFamily="34" charset="-120"/>
                <a:ea typeface="微軟正黑體" panose="020B0604030504040204" pitchFamily="34" charset="-120"/>
              </a:rPr>
              <a:t>所製作必須公示之文書，不得揭露</a:t>
            </a:r>
            <a:r>
              <a:rPr lang="zh-TW" altLang="en-US" sz="2800" b="1" dirty="0">
                <a:latin typeface="微軟正黑體" panose="020B0604030504040204" pitchFamily="34" charset="-120"/>
                <a:ea typeface="微軟正黑體" panose="020B0604030504040204" pitchFamily="34" charset="-120"/>
              </a:rPr>
              <a:t>被害人之姓名、出生年月日、住居所及其他足資識別被害人身分之資訊。</a:t>
            </a:r>
            <a:endParaRPr lang="en-US" altLang="zh-TW" sz="2800" b="1" dirty="0">
              <a:latin typeface="微軟正黑體" panose="020B0604030504040204" pitchFamily="34" charset="-120"/>
              <a:ea typeface="微軟正黑體" panose="020B0604030504040204" pitchFamily="34" charset="-120"/>
            </a:endParaRPr>
          </a:p>
          <a:p>
            <a:pPr marL="536575" indent="-536575">
              <a:lnSpc>
                <a:spcPts val="3200"/>
              </a:lnSpc>
              <a:buNone/>
            </a:pPr>
            <a:endParaRPr lang="en-US" altLang="zh-TW" sz="2800" b="1" dirty="0">
              <a:latin typeface="微軟正黑體" panose="020B0604030504040204" pitchFamily="34" charset="-120"/>
              <a:ea typeface="微軟正黑體" panose="020B0604030504040204" pitchFamily="34" charset="-120"/>
            </a:endParaRPr>
          </a:p>
          <a:p>
            <a:pPr>
              <a:lnSpc>
                <a:spcPts val="3200"/>
              </a:lnSpc>
            </a:pPr>
            <a:r>
              <a:rPr lang="zh-TW" altLang="en-US" sz="2800" b="1" u="sng" dirty="0">
                <a:solidFill>
                  <a:srgbClr val="0070C0"/>
                </a:solidFill>
                <a:highlight>
                  <a:srgbClr val="FFFF00"/>
                </a:highlight>
                <a:latin typeface="微軟正黑體" panose="020B0604030504040204" pitchFamily="34" charset="-120"/>
                <a:ea typeface="微軟正黑體" panose="020B0604030504040204" pitchFamily="34" charset="-120"/>
              </a:rPr>
              <a:t>跟蹤騷擾防制法施行細則第</a:t>
            </a:r>
            <a:r>
              <a:rPr lang="en-US" altLang="zh-TW" sz="2800" b="1" u="sng" dirty="0">
                <a:solidFill>
                  <a:srgbClr val="0070C0"/>
                </a:solidFill>
                <a:highlight>
                  <a:srgbClr val="FFFF00"/>
                </a:highlight>
                <a:latin typeface="微軟正黑體" panose="020B0604030504040204" pitchFamily="34" charset="-120"/>
                <a:ea typeface="微軟正黑體" panose="020B0604030504040204" pitchFamily="34" charset="-120"/>
              </a:rPr>
              <a:t>16</a:t>
            </a:r>
            <a:r>
              <a:rPr lang="zh-TW" altLang="en-US" sz="2800" b="1" u="sng" dirty="0">
                <a:solidFill>
                  <a:srgbClr val="0070C0"/>
                </a:solidFill>
                <a:highlight>
                  <a:srgbClr val="FFFF00"/>
                </a:highlight>
                <a:latin typeface="微軟正黑體" panose="020B0604030504040204" pitchFamily="34" charset="-120"/>
                <a:ea typeface="微軟正黑體" panose="020B0604030504040204" pitchFamily="34" charset="-120"/>
              </a:rPr>
              <a:t>條</a:t>
            </a:r>
            <a:endParaRPr lang="en-US" altLang="zh-TW" sz="2800" b="1" u="sng" dirty="0">
              <a:solidFill>
                <a:srgbClr val="0070C0"/>
              </a:solidFill>
              <a:highlight>
                <a:srgbClr val="FFFF00"/>
              </a:highlight>
              <a:latin typeface="微軟正黑體" panose="020B0604030504040204" pitchFamily="34" charset="-120"/>
              <a:ea typeface="微軟正黑體" panose="020B0604030504040204" pitchFamily="34" charset="-120"/>
            </a:endParaRPr>
          </a:p>
          <a:p>
            <a:pPr marL="0" indent="0">
              <a:lnSpc>
                <a:spcPts val="3200"/>
              </a:lnSpc>
              <a:buNone/>
            </a:pPr>
            <a:r>
              <a:rPr lang="zh-TW" altLang="en-US" sz="2800" b="1" dirty="0">
                <a:latin typeface="微軟正黑體" panose="020B0604030504040204" pitchFamily="34" charset="-120"/>
                <a:ea typeface="微軟正黑體" panose="020B0604030504040204" pitchFamily="34" charset="-120"/>
              </a:rPr>
              <a:t>本法第</a:t>
            </a:r>
            <a:r>
              <a:rPr lang="en-US" altLang="zh-TW" sz="2800" b="1" dirty="0">
                <a:latin typeface="微軟正黑體" panose="020B0604030504040204" pitchFamily="34" charset="-120"/>
                <a:ea typeface="微軟正黑體" panose="020B0604030504040204" pitchFamily="34" charset="-120"/>
              </a:rPr>
              <a:t>10</a:t>
            </a:r>
            <a:r>
              <a:rPr lang="zh-TW" altLang="en-US" sz="2800" b="1" dirty="0">
                <a:latin typeface="微軟正黑體" panose="020B0604030504040204" pitchFamily="34" charset="-120"/>
                <a:ea typeface="微軟正黑體" panose="020B0604030504040204" pitchFamily="34" charset="-120"/>
              </a:rPr>
              <a:t>條所定</a:t>
            </a:r>
            <a:r>
              <a:rPr lang="zh-TW" altLang="en-US" sz="2800" b="1" dirty="0">
                <a:highlight>
                  <a:srgbClr val="FF00FF"/>
                </a:highlight>
                <a:latin typeface="微軟正黑體" panose="020B0604030504040204" pitchFamily="34" charset="-120"/>
                <a:ea typeface="微軟正黑體" panose="020B0604030504040204" pitchFamily="34" charset="-120"/>
              </a:rPr>
              <a:t>其他足資識別被害人身分之資料</a:t>
            </a:r>
            <a:r>
              <a:rPr lang="zh-TW" altLang="en-US" sz="2800" b="1" dirty="0">
                <a:latin typeface="微軟正黑體" panose="020B0604030504040204" pitchFamily="34" charset="-120"/>
                <a:ea typeface="微軟正黑體" panose="020B0604030504040204" pitchFamily="34" charset="-120"/>
              </a:rPr>
              <a:t>，包括被害人照片或影像、聲音、聯絡方式、就讀學校、班級、工作場所、親屬姓名及與其之關係或其他得以直接或間接方式識別該個人之資料。</a:t>
            </a:r>
          </a:p>
        </p:txBody>
      </p:sp>
      <p:sp>
        <p:nvSpPr>
          <p:cNvPr id="3" name="任意多边形 10">
            <a:extLst>
              <a:ext uri="{FF2B5EF4-FFF2-40B4-BE49-F238E27FC236}">
                <a16:creationId xmlns:a16="http://schemas.microsoft.com/office/drawing/2014/main" id="{95D3CFE4-76C3-2C29-C2D2-608A24F58C22}"/>
              </a:ext>
            </a:extLst>
          </p:cNvPr>
          <p:cNvSpPr/>
          <p:nvPr/>
        </p:nvSpPr>
        <p:spPr>
          <a:xfrm rot="5400000">
            <a:off x="2311671" y="-2157642"/>
            <a:ext cx="1237787" cy="5832112"/>
          </a:xfrm>
          <a:custGeom>
            <a:avLst/>
            <a:gdLst>
              <a:gd name="connsiteX0" fmla="*/ 0 w 990604"/>
              <a:gd name="connsiteY0" fmla="*/ 5956738 h 5956738"/>
              <a:gd name="connsiteX1" fmla="*/ 0 w 990604"/>
              <a:gd name="connsiteY1" fmla="*/ 317938 h 5956738"/>
              <a:gd name="connsiteX2" fmla="*/ 6 w 990604"/>
              <a:gd name="connsiteY2" fmla="*/ 317938 h 5956738"/>
              <a:gd name="connsiteX3" fmla="*/ 495305 w 990604"/>
              <a:gd name="connsiteY3" fmla="*/ 0 h 5956738"/>
              <a:gd name="connsiteX4" fmla="*/ 990604 w 990604"/>
              <a:gd name="connsiteY4" fmla="*/ 317938 h 5956738"/>
              <a:gd name="connsiteX5" fmla="*/ 990601 w 990604"/>
              <a:gd name="connsiteY5" fmla="*/ 317938 h 5956738"/>
              <a:gd name="connsiteX6" fmla="*/ 990601 w 990604"/>
              <a:gd name="connsiteY6" fmla="*/ 5956738 h 595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0604" h="5956738">
                <a:moveTo>
                  <a:pt x="0" y="5956738"/>
                </a:moveTo>
                <a:lnTo>
                  <a:pt x="0" y="317938"/>
                </a:lnTo>
                <a:lnTo>
                  <a:pt x="6" y="317938"/>
                </a:lnTo>
                <a:lnTo>
                  <a:pt x="495305" y="0"/>
                </a:lnTo>
                <a:lnTo>
                  <a:pt x="990604" y="317938"/>
                </a:lnTo>
                <a:lnTo>
                  <a:pt x="990601" y="317938"/>
                </a:lnTo>
                <a:lnTo>
                  <a:pt x="990601" y="5956738"/>
                </a:lnTo>
                <a:close/>
              </a:path>
            </a:pathLst>
          </a:custGeom>
          <a:solidFill>
            <a:srgbClr val="1EB8C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1">
              <a:ln>
                <a:noFill/>
              </a:ln>
              <a:solidFill>
                <a:prstClr val="white"/>
              </a:solidFill>
              <a:effectLst/>
              <a:uLnTx/>
              <a:uFillTx/>
              <a:latin typeface="Book Antiqua"/>
              <a:ea typeface="+mn-ea"/>
              <a:cs typeface="+mn-cs"/>
            </a:endParaRPr>
          </a:p>
        </p:txBody>
      </p:sp>
      <p:sp>
        <p:nvSpPr>
          <p:cNvPr id="8" name="標題 1">
            <a:extLst>
              <a:ext uri="{FF2B5EF4-FFF2-40B4-BE49-F238E27FC236}">
                <a16:creationId xmlns:a16="http://schemas.microsoft.com/office/drawing/2014/main" id="{A6F447B4-4A2C-E7C9-54F6-FB5E8238E0EA}"/>
              </a:ext>
            </a:extLst>
          </p:cNvPr>
          <p:cNvSpPr>
            <a:spLocks noGrp="1"/>
          </p:cNvSpPr>
          <p:nvPr>
            <p:ph type="title"/>
          </p:nvPr>
        </p:nvSpPr>
        <p:spPr>
          <a:xfrm>
            <a:off x="130279" y="95630"/>
            <a:ext cx="6390594" cy="1325563"/>
          </a:xfrm>
        </p:spPr>
        <p:txBody>
          <a:bodyPr/>
          <a:lstStyle/>
          <a:p>
            <a:r>
              <a:rPr lang="zh-TW" altLang="en-US" sz="4800" b="1" kern="0" dirty="0">
                <a:solidFill>
                  <a:prstClr val="white"/>
                </a:solidFill>
                <a:latin typeface="Arial" panose="020B0604020202020204" pitchFamily="34" charset="0"/>
                <a:ea typeface="微软雅黑" panose="020B0503020204020204" pitchFamily="34" charset="-122"/>
                <a:cs typeface="+mn-cs"/>
              </a:rPr>
              <a:t>跟蹤騷擾</a:t>
            </a:r>
            <a:r>
              <a:rPr lang="en-US" altLang="zh-TW" sz="4800" b="1" kern="0" dirty="0">
                <a:solidFill>
                  <a:prstClr val="white"/>
                </a:solidFill>
                <a:latin typeface="Arial" panose="020B0604020202020204" pitchFamily="34" charset="0"/>
                <a:ea typeface="微软雅黑" panose="020B0503020204020204" pitchFamily="34" charset="-122"/>
                <a:cs typeface="+mn-cs"/>
              </a:rPr>
              <a:t>/</a:t>
            </a:r>
            <a:r>
              <a:rPr lang="zh-TW" altLang="en-US" sz="4800" b="1" kern="0" dirty="0">
                <a:solidFill>
                  <a:prstClr val="white"/>
                </a:solidFill>
                <a:latin typeface="Arial" panose="020B0604020202020204" pitchFamily="34" charset="0"/>
                <a:ea typeface="微软雅黑" panose="020B0503020204020204" pitchFamily="34" charset="-122"/>
                <a:cs typeface="+mn-cs"/>
              </a:rPr>
              <a:t>保密規定</a:t>
            </a:r>
          </a:p>
        </p:txBody>
      </p:sp>
    </p:spTree>
    <p:extLst>
      <p:ext uri="{BB962C8B-B14F-4D97-AF65-F5344CB8AC3E}">
        <p14:creationId xmlns:p14="http://schemas.microsoft.com/office/powerpoint/2010/main" val="75387883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絲縷">
  <a:themeElements>
    <a:clrScheme name="Wisp">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F20B7C8E-B819-43F3-AAF9-EE50B1A83630}"/>
    </a:ext>
  </a:extLst>
</a:theme>
</file>

<file path=ppt/theme/theme2.xml><?xml version="1.0" encoding="utf-8"?>
<a:theme xmlns:a="http://schemas.openxmlformats.org/drawingml/2006/main" name="基礎">
  <a:themeElements>
    <a:clrScheme name="基礎">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3.xml><?xml version="1.0" encoding="utf-8"?>
<a:theme xmlns:a="http://schemas.openxmlformats.org/drawingml/2006/main" name="銷售方向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309168_TF03431374.potx" id="{F0EBC986-451C-4B17-90C8-F1989F871348}" vid="{AFE7C668-3806-4FCC-812E-F2C994D1BAA9}"/>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電路">
  <a:themeElements>
    <a:clrScheme name="電路">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電路">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電路">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6.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07C3E52-A0B1-49C0-88BD-66B715EE8BB7}">
  <ds:schemaRefs>
    <ds:schemaRef ds:uri="http://schemas.microsoft.com/sharepoint/v3/contenttype/forms"/>
  </ds:schemaRefs>
</ds:datastoreItem>
</file>

<file path=customXml/itemProps2.xml><?xml version="1.0" encoding="utf-8"?>
<ds:datastoreItem xmlns:ds="http://schemas.openxmlformats.org/officeDocument/2006/customXml" ds:itemID="{D575CB40-8686-4C48-810A-C2974D3D3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B8F5F2-61AB-4CE6-A5E3-F34B87B0EE42}">
  <ds:schemaRefs>
    <ds:schemaRef ds:uri="http://schemas.openxmlformats.org/package/2006/metadata/core-properties"/>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purl.org/dc/dcmitype/"/>
    <ds:schemaRef ds:uri="http://www.w3.org/XML/1998/namespace"/>
    <ds:schemaRef ds:uri="16c05727-aa75-4e4a-9b5f-8a80a1165891"/>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活動計劃絲縷設計</Template>
  <TotalTime>0</TotalTime>
  <Words>2982</Words>
  <Application>Microsoft Office PowerPoint</Application>
  <PresentationFormat>寬螢幕</PresentationFormat>
  <Paragraphs>235</Paragraphs>
  <Slides>25</Slides>
  <Notes>18</Notes>
  <HiddenSlides>0</HiddenSlides>
  <MMClips>0</MMClips>
  <ScaleCrop>false</ScaleCrop>
  <HeadingPairs>
    <vt:vector size="6" baseType="variant">
      <vt:variant>
        <vt:lpstr>使用字型</vt:lpstr>
      </vt:variant>
      <vt:variant>
        <vt:i4>16</vt:i4>
      </vt:variant>
      <vt:variant>
        <vt:lpstr>佈景主題</vt:lpstr>
      </vt:variant>
      <vt:variant>
        <vt:i4>5</vt:i4>
      </vt:variant>
      <vt:variant>
        <vt:lpstr>投影片標題</vt:lpstr>
      </vt:variant>
      <vt:variant>
        <vt:i4>25</vt:i4>
      </vt:variant>
    </vt:vector>
  </HeadingPairs>
  <TitlesOfParts>
    <vt:vector size="46" baseType="lpstr">
      <vt:lpstr>Microsoft JhengHei UI</vt:lpstr>
      <vt:lpstr>Microsoft YaHei</vt:lpstr>
      <vt:lpstr>字魂35号-经典雅黑</vt:lpstr>
      <vt:lpstr>思源黑体 CN</vt:lpstr>
      <vt:lpstr>細明體</vt:lpstr>
      <vt:lpstr>微軟正黑體</vt:lpstr>
      <vt:lpstr>標楷體</vt:lpstr>
      <vt:lpstr>Arial</vt:lpstr>
      <vt:lpstr>Arial Black</vt:lpstr>
      <vt:lpstr>Book Antiqua</vt:lpstr>
      <vt:lpstr>Calibri</vt:lpstr>
      <vt:lpstr>Calibri Light</vt:lpstr>
      <vt:lpstr>Corbel</vt:lpstr>
      <vt:lpstr>Impact</vt:lpstr>
      <vt:lpstr>Tw Cen MT</vt:lpstr>
      <vt:lpstr>Wingdings 3</vt:lpstr>
      <vt:lpstr>絲縷</vt:lpstr>
      <vt:lpstr>基礎</vt:lpstr>
      <vt:lpstr>銷售方向 16X9</vt:lpstr>
      <vt:lpstr>Office 佈景主題</vt:lpstr>
      <vt:lpstr>電路</vt:lpstr>
      <vt:lpstr>跟蹤騒擾防制法令與實務解析分享</vt:lpstr>
      <vt:lpstr>PowerPoint 簡報</vt:lpstr>
      <vt:lpstr>PowerPoint 簡報</vt:lpstr>
      <vt:lpstr>PowerPoint 簡報</vt:lpstr>
      <vt:lpstr>PowerPoint 簡報</vt:lpstr>
      <vt:lpstr>PowerPoint 簡報</vt:lpstr>
      <vt:lpstr>PowerPoint 簡報</vt:lpstr>
      <vt:lpstr>PowerPoint 簡報</vt:lpstr>
      <vt:lpstr>跟蹤騷擾/保密規定</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疑似發生婦幼被害案件， 怎麼辦？</vt:lpstr>
      <vt:lpstr>PowerPoint 簡報</vt:lpstr>
      <vt:lpstr>PowerPoint 簡報</vt:lpstr>
      <vt:lpstr>PowerPoint 簡報</vt:lpstr>
      <vt:lpstr>可以去哪裡關注婦幼人身安全新知？</vt:lpstr>
      <vt:lpstr>婦幼安全宣導網頁</vt:lpstr>
      <vt:lpstr>你我關心●婦幼安心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2022-09-09T07:16:18Z</dcterms:created>
  <dcterms:modified xsi:type="dcterms:W3CDTF">2023-01-07T02:30:56Z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