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526" r:id="rId3"/>
    <p:sldId id="321" r:id="rId4"/>
    <p:sldId id="320" r:id="rId5"/>
    <p:sldId id="513" r:id="rId6"/>
    <p:sldId id="516" r:id="rId7"/>
    <p:sldId id="527" r:id="rId8"/>
    <p:sldId id="518" r:id="rId9"/>
    <p:sldId id="519" r:id="rId10"/>
    <p:sldId id="528" r:id="rId11"/>
    <p:sldId id="517" r:id="rId12"/>
    <p:sldId id="514" r:id="rId13"/>
    <p:sldId id="523" r:id="rId14"/>
    <p:sldId id="524" r:id="rId15"/>
    <p:sldId id="311" r:id="rId16"/>
    <p:sldId id="497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746D4168-3DAA-4BD8-8E2B-51C8AC42EEB8}">
          <p14:sldIdLst>
            <p14:sldId id="256"/>
            <p14:sldId id="526"/>
            <p14:sldId id="321"/>
            <p14:sldId id="320"/>
            <p14:sldId id="513"/>
            <p14:sldId id="516"/>
            <p14:sldId id="527"/>
            <p14:sldId id="518"/>
            <p14:sldId id="519"/>
            <p14:sldId id="528"/>
            <p14:sldId id="517"/>
            <p14:sldId id="514"/>
            <p14:sldId id="523"/>
            <p14:sldId id="524"/>
            <p14:sldId id="311"/>
            <p14:sldId id="497"/>
          </p14:sldIdLst>
        </p14:section>
        <p14:section name="未命名的章節" id="{525BB313-F265-4C85-BC7E-25F46FC28B2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7F498-E145-412A-8A0E-0EF30F10EC7D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DC028-EBDD-41AB-A0AB-E239C864397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1880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28BDB3-2623-4433-956E-43F1FD54870D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B5A334-3843-4920-B30C-BE051040349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0995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5A334-3843-4920-B30C-BE0510403490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8558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11119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CD020E-88CF-303D-F947-8EE980AC8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2"/>
            <a:ext cx="9144000" cy="6800411"/>
            <a:chOff x="1" y="1"/>
            <a:chExt cx="12192000" cy="680041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B88804-97CC-BE78-8D40-672973E4CD32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FB28C4-D7BE-9D2F-25D0-06D2480EA06A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sz="135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914400"/>
            <a:ext cx="7770114" cy="914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BC41E0-D44A-D8E0-DC48-F6520F28F7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799" y="2039112"/>
            <a:ext cx="2523744" cy="3904488"/>
          </a:xfrm>
        </p:spPr>
        <p:txBody>
          <a:bodyPr>
            <a:normAutofit/>
          </a:bodyPr>
          <a:lstStyle>
            <a:lvl1pPr marL="171450" indent="-171450">
              <a:buFont typeface="+mj-lt"/>
              <a:buAutoNum type="arabicPeriod"/>
              <a:defRPr sz="1500"/>
            </a:lvl1pPr>
            <a:lvl2pPr marL="514350" indent="-342900">
              <a:spcBef>
                <a:spcPts val="750"/>
              </a:spcBef>
              <a:buFont typeface="+mj-lt"/>
              <a:buAutoNum type="alphaLcPeriod"/>
              <a:defRPr sz="1500"/>
            </a:lvl2pPr>
            <a:lvl3pPr marL="685800" indent="-342900">
              <a:spcBef>
                <a:spcPts val="750"/>
              </a:spcBef>
              <a:buFont typeface="+mj-lt"/>
              <a:buAutoNum type="arabicParenR"/>
              <a:defRPr sz="1500"/>
            </a:lvl3pPr>
            <a:lvl4pPr marL="857250" indent="-342900">
              <a:spcBef>
                <a:spcPts val="750"/>
              </a:spcBef>
              <a:buFont typeface="+mj-lt"/>
              <a:buAutoNum type="alphaLcParenR"/>
              <a:defRPr sz="1500"/>
            </a:lvl4pPr>
            <a:lvl5pPr marL="857250" indent="-171450">
              <a:spcBef>
                <a:spcPts val="750"/>
              </a:spcBef>
              <a:buFont typeface="Courier New" panose="02070309020205020404" pitchFamily="49" charset="0"/>
              <a:buChar char="o"/>
              <a:defRPr sz="15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5E9E434-8C66-15D8-D6B1-5DBED995F9B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557588" y="2039112"/>
            <a:ext cx="4903470" cy="390448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171450" indent="-171450">
              <a:spcBef>
                <a:spcPts val="750"/>
              </a:spcBef>
              <a:buFont typeface="Courier New" panose="02070309020205020404" pitchFamily="49" charset="0"/>
              <a:buChar char="o"/>
              <a:defRPr sz="1500"/>
            </a:lvl2pPr>
            <a:lvl3pPr marL="514350" indent="-171450">
              <a:spcBef>
                <a:spcPts val="750"/>
              </a:spcBef>
              <a:buFont typeface="Courier New" panose="02070309020205020404" pitchFamily="49" charset="0"/>
              <a:buChar char="o"/>
              <a:defRPr sz="1500"/>
            </a:lvl3pPr>
            <a:lvl4pPr marL="857250" indent="-171450">
              <a:spcBef>
                <a:spcPts val="750"/>
              </a:spcBef>
              <a:buFont typeface="Courier New" panose="02070309020205020404" pitchFamily="49" charset="0"/>
              <a:buChar char="o"/>
              <a:defRPr sz="1500"/>
            </a:lvl4pPr>
            <a:lvl5pPr marL="1200150" indent="-171450">
              <a:spcBef>
                <a:spcPts val="750"/>
              </a:spcBef>
              <a:buFont typeface="Courier New" panose="02070309020205020404" pitchFamily="49" charset="0"/>
              <a:buChar char="o"/>
              <a:defRPr sz="1500"/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FE17F0-931A-B121-FFD2-AF3DBB5D6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15350" y="5879805"/>
            <a:ext cx="496062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961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5BECD28-4131-4498-9F7B-C790A11ADEF9}" type="datetimeFigureOut">
              <a:rPr lang="zh-TW" altLang="en-US" smtClean="0"/>
              <a:pPr/>
              <a:t>2026/8/29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EA0B8A1-891E-4A36-80F4-E2DE4A7F817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6400800" cy="516632"/>
          </a:xfrm>
        </p:spPr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</a:rPr>
              <a:t>新竹市東區關埔</a:t>
            </a:r>
            <a:r>
              <a:rPr lang="zh-TW" altLang="zh-TW" b="1" dirty="0">
                <a:solidFill>
                  <a:schemeClr val="tx1"/>
                </a:solidFill>
              </a:rPr>
              <a:t>國民小學</a:t>
            </a:r>
            <a:endParaRPr lang="en-US" altLang="zh-TW" b="1" dirty="0">
              <a:solidFill>
                <a:schemeClr val="tx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/>
              <a:t>小一家長座談會  校務說明</a:t>
            </a:r>
            <a:endParaRPr lang="zh-TW" altLang="en-US" sz="4800" dirty="0"/>
          </a:p>
        </p:txBody>
      </p:sp>
      <p:sp>
        <p:nvSpPr>
          <p:cNvPr id="4" name="副標題 2"/>
          <p:cNvSpPr txBox="1">
            <a:spLocks/>
          </p:cNvSpPr>
          <p:nvPr/>
        </p:nvSpPr>
        <p:spPr>
          <a:xfrm>
            <a:off x="1331640" y="5157192"/>
            <a:ext cx="6400800" cy="516632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spcBef>
                <a:spcPts val="580"/>
              </a:spcBef>
              <a:buClr>
                <a:schemeClr val="accent1"/>
              </a:buClr>
              <a:buSzPct val="85000"/>
              <a:defRPr/>
            </a:pP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您的教育</a:t>
            </a:r>
            <a:r>
              <a:rPr lang="zh-TW" altLang="en-US" sz="2600" b="1" dirty="0"/>
              <a:t>合夥人</a:t>
            </a:r>
            <a:r>
              <a:rPr lang="en-US" altLang="zh-TW" sz="2600" b="1" dirty="0"/>
              <a:t>/</a:t>
            </a:r>
            <a:r>
              <a:rPr lang="zh-TW" altLang="en-US" sz="2600" b="1" dirty="0"/>
              <a:t>校長</a:t>
            </a:r>
            <a:r>
              <a:rPr kumimoji="0" lang="zh-TW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陳彩文</a:t>
            </a:r>
            <a:endParaRPr kumimoji="0" lang="zh-TW" altLang="en-US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FAF1B9-6B75-4789-8676-9262B9D2E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>
            <a:extLst>
              <a:ext uri="{FF2B5EF4-FFF2-40B4-BE49-F238E27FC236}">
                <a16:creationId xmlns:a16="http://schemas.microsoft.com/office/drawing/2014/main" id="{7E2FCFE6-D0E1-4A67-9C67-1FAE47DA586C}"/>
              </a:ext>
            </a:extLst>
          </p:cNvPr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4297"/>
            <a:ext cx="6347048" cy="63087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245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真正的正能量，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應該從好好認識自己出發，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再到正確的理解他人，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對周遭人事物建構合理的認知，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不抱持過多空泛的期待，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從而做出相應選擇和決定。</a:t>
            </a:r>
          </a:p>
        </p:txBody>
      </p:sp>
    </p:spTree>
    <p:extLst>
      <p:ext uri="{BB962C8B-B14F-4D97-AF65-F5344CB8AC3E}">
        <p14:creationId xmlns:p14="http://schemas.microsoft.com/office/powerpoint/2010/main" val="3461863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/>
                </a:solidFill>
              </a:rPr>
              <a:t>邀請關埔家長們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>
                <a:latin typeface="+mj-ea"/>
                <a:ea typeface="+mj-ea"/>
              </a:rPr>
              <a:t>    </a:t>
            </a:r>
            <a:endParaRPr lang="en-US" altLang="zh-TW" sz="3200" dirty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zh-TW" altLang="en-US" sz="3200" dirty="0">
                <a:latin typeface="+mj-ea"/>
                <a:ea typeface="+mj-ea"/>
              </a:rPr>
              <a:t>守護 好老師 願意進入校園 </a:t>
            </a:r>
            <a:r>
              <a:rPr lang="en-US" altLang="zh-TW" sz="3200" dirty="0">
                <a:latin typeface="+mj-ea"/>
                <a:ea typeface="+mj-ea"/>
              </a:rPr>
              <a:t>/</a:t>
            </a:r>
            <a:r>
              <a:rPr lang="zh-TW" altLang="en-US" sz="3200" dirty="0">
                <a:latin typeface="+mj-ea"/>
                <a:ea typeface="+mj-ea"/>
              </a:rPr>
              <a:t>關埔、</a:t>
            </a:r>
            <a:endParaRPr lang="en-US" altLang="zh-TW" sz="3200" dirty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zh-TW" altLang="en-US" sz="3200" dirty="0">
                <a:latin typeface="+mj-ea"/>
                <a:ea typeface="+mj-ea"/>
              </a:rPr>
              <a:t>願意留在校園 </a:t>
            </a:r>
            <a:r>
              <a:rPr lang="en-US" altLang="zh-TW" sz="3200" dirty="0">
                <a:latin typeface="+mj-ea"/>
                <a:ea typeface="+mj-ea"/>
              </a:rPr>
              <a:t>/</a:t>
            </a:r>
            <a:r>
              <a:rPr lang="zh-TW" altLang="en-US" sz="3200" dirty="0">
                <a:latin typeface="+mj-ea"/>
                <a:ea typeface="+mj-ea"/>
              </a:rPr>
              <a:t>關埔；</a:t>
            </a:r>
            <a:endParaRPr lang="en-US" altLang="zh-TW" sz="3200" dirty="0"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zh-TW" altLang="en-US" sz="3200" dirty="0">
                <a:latin typeface="+mj-ea"/>
                <a:ea typeface="+mj-ea"/>
              </a:rPr>
              <a:t>    給予孩子優質的教育環境。</a:t>
            </a:r>
          </a:p>
        </p:txBody>
      </p:sp>
    </p:spTree>
    <p:extLst>
      <p:ext uri="{BB962C8B-B14F-4D97-AF65-F5344CB8AC3E}">
        <p14:creationId xmlns:p14="http://schemas.microsoft.com/office/powerpoint/2010/main" val="3634014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4955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None/>
            </a:pPr>
            <a:r>
              <a:rPr lang="zh-TW" altLang="en-US" sz="2400" b="1" dirty="0"/>
              <a:t>別讓</a:t>
            </a:r>
            <a:r>
              <a:rPr lang="en-US" altLang="zh-TW" sz="2400" b="1" dirty="0"/>
              <a:t>3C</a:t>
            </a:r>
            <a:r>
              <a:rPr lang="zh-TW" altLang="en-US" sz="2400" b="1" dirty="0"/>
              <a:t>產品偷走了孩子的專注力</a:t>
            </a:r>
            <a:endParaRPr lang="zh-TW" altLang="zh-TW" sz="2400" dirty="0"/>
          </a:p>
          <a:p>
            <a:pPr>
              <a:lnSpc>
                <a:spcPts val="3500"/>
              </a:lnSpc>
              <a:spcBef>
                <a:spcPts val="1200"/>
              </a:spcBef>
            </a:pP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數位媒體對兒童青少年的影響很大，一個刺激接著一個刺激，</a:t>
            </a:r>
            <a:r>
              <a:rPr lang="zh-TW" altLang="zh-TW" sz="20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不經循序漸進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、也</a:t>
            </a:r>
            <a:r>
              <a:rPr lang="zh-TW" altLang="zh-TW" sz="20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不須要觀察等待的注意力</a:t>
            </a:r>
            <a:r>
              <a:rPr lang="zh-TW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模式，在這個聲光當道的時代，各種數位多媒體已經成為影響孩子專注力的強力殺手之一。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0"/>
              </a:spcBef>
            </a:pPr>
            <a:r>
              <a:rPr lang="zh-TW" altLang="en-US" sz="2400" b="1" dirty="0">
                <a:latin typeface="新細明體" pitchFamily="18" charset="-120"/>
                <a:ea typeface="新細明體" pitchFamily="18" charset="-120"/>
              </a:rPr>
              <a:t>健康促進</a:t>
            </a:r>
            <a:br>
              <a:rPr lang="en-US" altLang="zh-TW" sz="2400" dirty="0">
                <a:latin typeface="標楷體" pitchFamily="65" charset="-120"/>
                <a:ea typeface="標楷體" pitchFamily="65" charset="-120"/>
              </a:rPr>
            </a:br>
            <a:br>
              <a:rPr lang="en-US" altLang="zh-TW" sz="24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視力、口腔、健康體位、飲食、睡眠、運動、良好衛生習慣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500"/>
              </a:lnSpc>
              <a:spcBef>
                <a:spcPts val="0"/>
              </a:spcBef>
            </a:pPr>
            <a:r>
              <a:rPr lang="zh-TW" altLang="en-US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安全教育</a:t>
            </a:r>
            <a:br>
              <a:rPr lang="en-US" altLang="zh-TW" sz="2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</a:b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交通安全、遊戲、校園環境、人我身體界線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956376" y="5949280"/>
            <a:ext cx="5040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611560" y="332656"/>
            <a:ext cx="43204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華康海報體W9" pitchFamily="81" charset="-120"/>
                <a:ea typeface="華康海報體W9" pitchFamily="81" charset="-120"/>
              </a:rPr>
              <a:t>家庭是孩子最重要的學習場域</a:t>
            </a:r>
          </a:p>
        </p:txBody>
      </p:sp>
    </p:spTree>
    <p:extLst>
      <p:ext uri="{BB962C8B-B14F-4D97-AF65-F5344CB8AC3E}">
        <p14:creationId xmlns:p14="http://schemas.microsoft.com/office/powerpoint/2010/main" val="1290765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11560" y="1484784"/>
            <a:ext cx="8280920" cy="4824536"/>
          </a:xfrm>
        </p:spPr>
        <p:txBody>
          <a:bodyPr>
            <a:normAutofit fontScale="925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我家住山頂洞？有關接送、電視、網路、報紙、手機、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零用錢、測驗卷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參考書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)……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餐桌寫功課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每天檢查回家功課、孩子自己考前複習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等待接送的零碎時間：兒童小說、畫圖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穩定的情緒、正向的語言、持續的學習、簡單的生活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不當快遞員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書僮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、不要幫孩子煩惱、不碎念、不求完美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分內責任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減少外在獎勵，內化為自我成就動機。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第二名的哲學、不求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分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適量的才藝課程安排，孩子空白時間，持續、陪伴。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待人的態度、做事的方法、習慣的建立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>
                <a:solidFill>
                  <a:schemeClr val="bg1"/>
                </a:solidFill>
              </a:rPr>
              <a:t>校長教養子女秘笈大公開</a:t>
            </a:r>
            <a:endParaRPr lang="zh-TW" altLang="en-US" sz="4400" dirty="0">
              <a:solidFill>
                <a:schemeClr val="bg1"/>
              </a:solidFill>
              <a:latin typeface="華康海報體W9" pitchFamily="81" charset="-120"/>
              <a:ea typeface="華康海報體W9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2140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27584" y="1484784"/>
            <a:ext cx="7776864" cy="3708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25"/>
              </a:lnSpc>
            </a:pP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625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高僧的經典智慧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625"/>
              </a:lnSpc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星雲法師：給人信心，給人歡喜，給人希望，給人方便</a:t>
            </a:r>
          </a:p>
          <a:p>
            <a:pPr>
              <a:lnSpc>
                <a:spcPts val="3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聖嚴法師：面對它，接受它，處理它，放下它</a:t>
            </a:r>
          </a:p>
          <a:p>
            <a:pPr>
              <a:lnSpc>
                <a:spcPts val="3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惟覺法師：對上以敬，對下以慈，對人以和，對事以真</a:t>
            </a:r>
          </a:p>
          <a:p>
            <a:pPr>
              <a:lnSpc>
                <a:spcPts val="3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證嚴法師：歡喜做，甘願受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625"/>
              </a:lnSpc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一切都是最好的安排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看見彼此的努力，找到自己的成就感與價值</a:t>
            </a:r>
          </a:p>
        </p:txBody>
      </p:sp>
    </p:spTree>
    <p:extLst>
      <p:ext uri="{BB962C8B-B14F-4D97-AF65-F5344CB8AC3E}">
        <p14:creationId xmlns:p14="http://schemas.microsoft.com/office/powerpoint/2010/main" val="671643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感謝聆聽  </a:t>
            </a:r>
            <a:br>
              <a:rPr lang="en-US" altLang="zh-TW" b="1" dirty="0"/>
            </a:br>
            <a:r>
              <a:rPr lang="zh-TW" altLang="en-US" b="1" dirty="0"/>
              <a:t>歡迎您和寶貝加入關埔大家庭</a:t>
            </a:r>
          </a:p>
        </p:txBody>
      </p:sp>
    </p:spTree>
    <p:extLst>
      <p:ext uri="{BB962C8B-B14F-4D97-AF65-F5344CB8AC3E}">
        <p14:creationId xmlns:p14="http://schemas.microsoft.com/office/powerpoint/2010/main" val="3997268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7FEF07-E6A0-41A0-BEC4-BD674B84185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978080" cy="4572000"/>
          </a:xfrm>
        </p:spPr>
        <p:txBody>
          <a:bodyPr/>
          <a:lstStyle/>
          <a:p>
            <a:r>
              <a:rPr lang="en-US" altLang="zh-TW" dirty="0">
                <a:latin typeface="+mj-ea"/>
                <a:ea typeface="+mj-ea"/>
              </a:rPr>
              <a:t>107</a:t>
            </a:r>
            <a:r>
              <a:rPr lang="zh-TW" altLang="en-US" dirty="0">
                <a:latin typeface="+mj-ea"/>
                <a:ea typeface="+mj-ea"/>
              </a:rPr>
              <a:t>學年度關埔國小開始招生。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en-US" altLang="zh-TW" dirty="0">
                <a:latin typeface="+mj-ea"/>
                <a:ea typeface="+mj-ea"/>
              </a:rPr>
              <a:t>115</a:t>
            </a:r>
            <a:r>
              <a:rPr lang="zh-TW" altLang="en-US" dirty="0">
                <a:latin typeface="+mj-ea"/>
                <a:ea typeface="+mj-ea"/>
              </a:rPr>
              <a:t>學年度小一生，是關埔第</a:t>
            </a:r>
            <a:r>
              <a:rPr lang="en-US" altLang="zh-TW" dirty="0">
                <a:latin typeface="+mj-ea"/>
                <a:ea typeface="+mj-ea"/>
              </a:rPr>
              <a:t>9</a:t>
            </a:r>
            <a:r>
              <a:rPr lang="zh-TW" altLang="en-US" dirty="0">
                <a:latin typeface="+mj-ea"/>
                <a:ea typeface="+mj-ea"/>
              </a:rPr>
              <a:t>屆的孩子。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目前全校有</a:t>
            </a:r>
            <a:r>
              <a:rPr lang="en-US" altLang="zh-TW" dirty="0">
                <a:latin typeface="+mj-ea"/>
                <a:ea typeface="+mj-ea"/>
              </a:rPr>
              <a:t>62</a:t>
            </a:r>
            <a:r>
              <a:rPr lang="zh-TW" altLang="en-US" dirty="0">
                <a:latin typeface="+mj-ea"/>
                <a:ea typeface="+mj-ea"/>
              </a:rPr>
              <a:t>個班，</a:t>
            </a:r>
            <a:r>
              <a:rPr lang="en-US" altLang="zh-TW" dirty="0">
                <a:latin typeface="+mj-ea"/>
                <a:ea typeface="+mj-ea"/>
              </a:rPr>
              <a:t>1800</a:t>
            </a:r>
            <a:r>
              <a:rPr lang="zh-TW" altLang="en-US" dirty="0">
                <a:latin typeface="+mj-ea"/>
                <a:ea typeface="+mj-ea"/>
              </a:rPr>
              <a:t>位學生。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新竹市唯二的國小總量管制學校。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建校工程最後一哩路：體育館工程，預計</a:t>
            </a:r>
            <a:r>
              <a:rPr lang="en-US" altLang="zh-TW" dirty="0">
                <a:latin typeface="+mj-ea"/>
                <a:ea typeface="+mj-ea"/>
              </a:rPr>
              <a:t>116</a:t>
            </a:r>
            <a:r>
              <a:rPr lang="zh-TW" altLang="en-US" dirty="0">
                <a:latin typeface="+mj-ea"/>
                <a:ea typeface="+mj-ea"/>
              </a:rPr>
              <a:t>年暑假完成。</a:t>
            </a:r>
          </a:p>
        </p:txBody>
      </p:sp>
    </p:spTree>
    <p:extLst>
      <p:ext uri="{BB962C8B-B14F-4D97-AF65-F5344CB8AC3E}">
        <p14:creationId xmlns:p14="http://schemas.microsoft.com/office/powerpoint/2010/main" val="3006700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華康海報體W9" pitchFamily="81" charset="-120"/>
                <a:ea typeface="華康海報體W9" pitchFamily="81" charset="-120"/>
              </a:rPr>
              <a:t>一年級導師團隊</a:t>
            </a:r>
          </a:p>
        </p:txBody>
      </p:sp>
      <p:sp>
        <p:nvSpPr>
          <p:cNvPr id="4" name="矩形 3"/>
          <p:cNvSpPr/>
          <p:nvPr/>
        </p:nvSpPr>
        <p:spPr>
          <a:xfrm>
            <a:off x="7884368" y="4725144"/>
            <a:ext cx="43204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51520" y="1772816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>
          <a:xfrm>
            <a:off x="1403648" y="1844824"/>
            <a:ext cx="3240360" cy="4176464"/>
          </a:xfrm>
        </p:spPr>
        <p:txBody>
          <a:bodyPr>
            <a:normAutofit/>
          </a:bodyPr>
          <a:lstStyle/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曾品綺老師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103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李    皓老師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黃琦文老師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楊芸禎老師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吳佳軒老師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內容版面配置區 5"/>
          <p:cNvSpPr txBox="1">
            <a:spLocks/>
          </p:cNvSpPr>
          <p:nvPr/>
        </p:nvSpPr>
        <p:spPr>
          <a:xfrm>
            <a:off x="4800600" y="1870084"/>
            <a:ext cx="3240360" cy="417646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102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高鈺淇老師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104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鍾沛雲老師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106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蘇愛芝老師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林韋利老師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王嬿婷老師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華康海報體W9" pitchFamily="81" charset="-120"/>
                <a:ea typeface="華康海報體W9" pitchFamily="81" charset="-120"/>
              </a:rPr>
              <a:t>行政團隊</a:t>
            </a:r>
          </a:p>
        </p:txBody>
      </p:sp>
      <p:sp>
        <p:nvSpPr>
          <p:cNvPr id="4" name="矩形 3"/>
          <p:cNvSpPr/>
          <p:nvPr/>
        </p:nvSpPr>
        <p:spPr>
          <a:xfrm>
            <a:off x="7740352" y="404664"/>
            <a:ext cx="43204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07504" y="5373216"/>
            <a:ext cx="7920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>
          <a:xfrm>
            <a:off x="804156" y="1417638"/>
            <a:ext cx="7992888" cy="5035698"/>
          </a:xfrm>
        </p:spPr>
        <p:txBody>
          <a:bodyPr>
            <a:no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教務主任李怡穎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課務謝欣穎  註冊陳慧嘉  課發顏汝蓉  資訊黃政昱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學務主任郭翊姍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生教林鈺雲  體健林宗凱  活動歐馥萱  環衛姚亭卉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護理師王亞宇、馮子芬    午餐秘書唐筱媛    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總務主任林柏妤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出納曾仲寧  事務陳秋娟  文書余明娟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輔導主任黃頌慈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輔導賴昀瑩  親職賴姵菁  特教王碩平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專輔楊雅筑、郭依欣        心理師簡榆涵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特教吳琬儀、張子伶</a:t>
            </a:r>
          </a:p>
          <a:p>
            <a:pPr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chemeClr val="bg1"/>
                </a:solidFill>
                <a:latin typeface="華康海報體W9" pitchFamily="81" charset="-120"/>
                <a:ea typeface="華康海報體W9" pitchFamily="81" charset="-120"/>
              </a:rPr>
              <a:t>校長經歷</a:t>
            </a:r>
            <a:r>
              <a:rPr lang="en-US" altLang="zh-TW" dirty="0">
                <a:solidFill>
                  <a:schemeClr val="bg1"/>
                </a:solidFill>
                <a:latin typeface="華康海報體W9" pitchFamily="81" charset="-120"/>
                <a:ea typeface="華康海報體W9" pitchFamily="81" charset="-120"/>
              </a:rPr>
              <a:t>--</a:t>
            </a:r>
            <a:r>
              <a:rPr lang="zh-TW" altLang="zh-TW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華康海報體W9" pitchFamily="81" charset="-120"/>
                <a:ea typeface="華康海報體W9" pitchFamily="81" charset="-120"/>
              </a:rPr>
              <a:t>學校教學及行政</a:t>
            </a:r>
            <a:endParaRPr lang="zh-TW" altLang="en-US" sz="3600" dirty="0">
              <a:solidFill>
                <a:schemeClr val="tx1">
                  <a:lumMod val="65000"/>
                  <a:lumOff val="35000"/>
                </a:schemeClr>
              </a:solidFill>
              <a:latin typeface="華康海報體W9" pitchFamily="81" charset="-120"/>
              <a:ea typeface="華康海報體W9" pitchFamily="81" charset="-120"/>
            </a:endParaRPr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785786" y="1571612"/>
            <a:ext cx="8064896" cy="4656010"/>
          </a:xfrm>
        </p:spPr>
        <p:txBody>
          <a:bodyPr>
            <a:normAutofit fontScale="92500"/>
          </a:bodyPr>
          <a:lstStyle/>
          <a:p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76.08</a:t>
            </a:r>
            <a:r>
              <a:rPr lang="zh-TW" altLang="zh-TW" sz="2400" dirty="0">
                <a:latin typeface="+mj-ea"/>
                <a:ea typeface="+mj-ea"/>
              </a:rPr>
              <a:t>–</a:t>
            </a:r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85.07  </a:t>
            </a:r>
            <a:r>
              <a:rPr lang="zh-TW" altLang="zh-TW" sz="2400" dirty="0">
                <a:latin typeface="+mj-ea"/>
                <a:ea typeface="+mj-ea"/>
              </a:rPr>
              <a:t>新竹市南寮國小導師</a:t>
            </a:r>
            <a:r>
              <a:rPr lang="en-US" altLang="zh-TW" sz="2400" dirty="0">
                <a:latin typeface="+mj-ea"/>
                <a:ea typeface="+mj-ea"/>
              </a:rPr>
              <a:t> (0.5</a:t>
            </a:r>
            <a:r>
              <a:rPr lang="zh-TW" altLang="zh-TW" sz="2400" dirty="0">
                <a:latin typeface="+mj-ea"/>
                <a:ea typeface="+mj-ea"/>
              </a:rPr>
              <a:t>年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</a:p>
          <a:p>
            <a:pPr>
              <a:buNone/>
            </a:pPr>
            <a:r>
              <a:rPr lang="zh-TW" altLang="en-US" sz="2400" dirty="0">
                <a:latin typeface="+mj-ea"/>
                <a:ea typeface="+mj-ea"/>
              </a:rPr>
              <a:t>                                                                </a:t>
            </a:r>
            <a:r>
              <a:rPr lang="zh-TW" altLang="zh-TW" sz="2400" dirty="0">
                <a:latin typeface="+mj-ea"/>
                <a:ea typeface="+mj-ea"/>
              </a:rPr>
              <a:t>教師兼教學組長</a:t>
            </a:r>
            <a:r>
              <a:rPr lang="en-US" altLang="zh-TW" sz="2400" dirty="0">
                <a:latin typeface="+mj-ea"/>
                <a:ea typeface="+mj-ea"/>
              </a:rPr>
              <a:t> (8.5</a:t>
            </a:r>
            <a:r>
              <a:rPr lang="zh-TW" altLang="zh-TW" sz="2400" dirty="0">
                <a:latin typeface="+mj-ea"/>
                <a:ea typeface="+mj-ea"/>
              </a:rPr>
              <a:t>年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</a:p>
          <a:p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85.08</a:t>
            </a:r>
            <a:r>
              <a:rPr lang="zh-TW" altLang="zh-TW" sz="2400" dirty="0">
                <a:latin typeface="+mj-ea"/>
                <a:ea typeface="+mj-ea"/>
              </a:rPr>
              <a:t>–</a:t>
            </a:r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93.07  </a:t>
            </a:r>
            <a:r>
              <a:rPr lang="zh-TW" altLang="zh-TW" sz="2400" dirty="0">
                <a:latin typeface="+mj-ea"/>
                <a:ea typeface="+mj-ea"/>
              </a:rPr>
              <a:t>新竹市大湖國小教師兼總務主任</a:t>
            </a:r>
            <a:r>
              <a:rPr lang="en-US" altLang="zh-TW" sz="2400" dirty="0">
                <a:latin typeface="+mj-ea"/>
                <a:ea typeface="+mj-ea"/>
              </a:rPr>
              <a:t> (6.5</a:t>
            </a:r>
            <a:r>
              <a:rPr lang="zh-TW" altLang="zh-TW" sz="2400" dirty="0">
                <a:latin typeface="+mj-ea"/>
                <a:ea typeface="+mj-ea"/>
              </a:rPr>
              <a:t>年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</a:p>
          <a:p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92.02</a:t>
            </a:r>
            <a:r>
              <a:rPr lang="zh-TW" altLang="zh-TW" sz="2400" dirty="0">
                <a:latin typeface="+mj-ea"/>
                <a:ea typeface="+mj-ea"/>
              </a:rPr>
              <a:t>–</a:t>
            </a:r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93.07  </a:t>
            </a:r>
            <a:r>
              <a:rPr lang="zh-TW" altLang="en-US" sz="2400" dirty="0">
                <a:latin typeface="+mj-ea"/>
                <a:ea typeface="+mj-ea"/>
              </a:rPr>
              <a:t>                                </a:t>
            </a:r>
            <a:r>
              <a:rPr lang="zh-TW" altLang="zh-TW" sz="2400" dirty="0">
                <a:latin typeface="+mj-ea"/>
                <a:ea typeface="+mj-ea"/>
              </a:rPr>
              <a:t>教師兼教導主任</a:t>
            </a:r>
            <a:r>
              <a:rPr lang="en-US" altLang="zh-TW" sz="2400" dirty="0">
                <a:latin typeface="+mj-ea"/>
                <a:ea typeface="+mj-ea"/>
              </a:rPr>
              <a:t> (1.5</a:t>
            </a:r>
            <a:r>
              <a:rPr lang="zh-TW" altLang="zh-TW" sz="2400" dirty="0">
                <a:latin typeface="+mj-ea"/>
                <a:ea typeface="+mj-ea"/>
              </a:rPr>
              <a:t>年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</a:p>
          <a:p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93.08</a:t>
            </a:r>
            <a:r>
              <a:rPr lang="zh-TW" altLang="zh-TW" sz="2400" dirty="0">
                <a:latin typeface="+mj-ea"/>
                <a:ea typeface="+mj-ea"/>
              </a:rPr>
              <a:t>–</a:t>
            </a:r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94.07  </a:t>
            </a:r>
            <a:r>
              <a:rPr lang="zh-TW" altLang="zh-TW" sz="2400" dirty="0">
                <a:latin typeface="+mj-ea"/>
                <a:ea typeface="+mj-ea"/>
              </a:rPr>
              <a:t>新竹市北門國小教師兼總務主任</a:t>
            </a:r>
            <a:r>
              <a:rPr lang="en-US" altLang="zh-TW" sz="2400" dirty="0">
                <a:latin typeface="+mj-ea"/>
                <a:ea typeface="+mj-ea"/>
              </a:rPr>
              <a:t> (1</a:t>
            </a:r>
            <a:r>
              <a:rPr lang="zh-TW" altLang="zh-TW" sz="2400" dirty="0">
                <a:latin typeface="+mj-ea"/>
                <a:ea typeface="+mj-ea"/>
              </a:rPr>
              <a:t>年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</a:p>
          <a:p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94.08</a:t>
            </a:r>
            <a:r>
              <a:rPr lang="zh-TW" altLang="zh-TW" sz="2400" dirty="0">
                <a:latin typeface="+mj-ea"/>
                <a:ea typeface="+mj-ea"/>
              </a:rPr>
              <a:t>–</a:t>
            </a:r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96.07  </a:t>
            </a:r>
            <a:r>
              <a:rPr lang="zh-TW" altLang="en-US" sz="2400" dirty="0">
                <a:latin typeface="+mj-ea"/>
                <a:ea typeface="+mj-ea"/>
              </a:rPr>
              <a:t>                                </a:t>
            </a:r>
            <a:r>
              <a:rPr lang="zh-TW" altLang="zh-TW" sz="2400" dirty="0">
                <a:latin typeface="+mj-ea"/>
                <a:ea typeface="+mj-ea"/>
              </a:rPr>
              <a:t>教師兼輔導主任</a:t>
            </a:r>
            <a:r>
              <a:rPr lang="en-US" altLang="zh-TW" sz="2400" dirty="0">
                <a:latin typeface="+mj-ea"/>
                <a:ea typeface="+mj-ea"/>
              </a:rPr>
              <a:t> (2</a:t>
            </a:r>
            <a:r>
              <a:rPr lang="zh-TW" altLang="zh-TW" sz="2400" dirty="0">
                <a:latin typeface="+mj-ea"/>
                <a:ea typeface="+mj-ea"/>
              </a:rPr>
              <a:t>年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</a:p>
          <a:p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96.02</a:t>
            </a:r>
            <a:r>
              <a:rPr lang="zh-TW" altLang="zh-TW" sz="2400" dirty="0">
                <a:latin typeface="+mj-ea"/>
                <a:ea typeface="+mj-ea"/>
              </a:rPr>
              <a:t>–</a:t>
            </a:r>
            <a:r>
              <a:rPr lang="en-US" altLang="zh-TW" sz="2400" dirty="0">
                <a:latin typeface="+mj-ea"/>
                <a:ea typeface="+mj-ea"/>
              </a:rPr>
              <a:t>100.07 </a:t>
            </a:r>
            <a:r>
              <a:rPr lang="zh-TW" altLang="en-US" sz="2400" dirty="0">
                <a:latin typeface="+mj-ea"/>
                <a:ea typeface="+mj-ea"/>
              </a:rPr>
              <a:t>                                 </a:t>
            </a:r>
            <a:r>
              <a:rPr lang="zh-TW" altLang="zh-TW" sz="2400" dirty="0">
                <a:latin typeface="+mj-ea"/>
                <a:ea typeface="+mj-ea"/>
              </a:rPr>
              <a:t>教師兼教務主任</a:t>
            </a:r>
            <a:r>
              <a:rPr lang="en-US" altLang="zh-TW" sz="2400" dirty="0">
                <a:latin typeface="+mj-ea"/>
                <a:ea typeface="+mj-ea"/>
              </a:rPr>
              <a:t> (4.5</a:t>
            </a:r>
            <a:r>
              <a:rPr lang="zh-TW" altLang="zh-TW" sz="2400" dirty="0">
                <a:latin typeface="+mj-ea"/>
                <a:ea typeface="+mj-ea"/>
              </a:rPr>
              <a:t>年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</a:p>
          <a:p>
            <a:r>
              <a:rPr lang="en-US" altLang="zh-TW" sz="2400" dirty="0">
                <a:latin typeface="+mj-ea"/>
                <a:ea typeface="+mj-ea"/>
              </a:rPr>
              <a:t>100.08</a:t>
            </a:r>
            <a:r>
              <a:rPr lang="zh-TW" altLang="zh-TW" sz="2400" dirty="0">
                <a:latin typeface="+mj-ea"/>
                <a:ea typeface="+mj-ea"/>
              </a:rPr>
              <a:t>–</a:t>
            </a:r>
            <a:r>
              <a:rPr lang="en-US" altLang="zh-TW" sz="2400" dirty="0">
                <a:latin typeface="+mj-ea"/>
                <a:ea typeface="+mj-ea"/>
              </a:rPr>
              <a:t>101.07</a:t>
            </a:r>
            <a:r>
              <a:rPr lang="zh-TW" altLang="en-US" sz="2400" dirty="0">
                <a:latin typeface="+mj-ea"/>
                <a:ea typeface="+mj-ea"/>
              </a:rPr>
              <a:t>  </a:t>
            </a:r>
            <a:r>
              <a:rPr lang="en-US" altLang="zh-TW" sz="2400" dirty="0">
                <a:latin typeface="+mj-ea"/>
                <a:ea typeface="+mj-ea"/>
              </a:rPr>
              <a:t>(</a:t>
            </a:r>
            <a:r>
              <a:rPr lang="zh-TW" altLang="en-US" sz="2400" dirty="0">
                <a:latin typeface="+mj-ea"/>
                <a:ea typeface="+mj-ea"/>
              </a:rPr>
              <a:t>借調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  <a:r>
              <a:rPr lang="zh-TW" altLang="en-US" sz="2400" dirty="0">
                <a:latin typeface="+mj-ea"/>
                <a:ea typeface="+mj-ea"/>
              </a:rPr>
              <a:t>新竹市政府教育處 課程督學</a:t>
            </a:r>
            <a:r>
              <a:rPr lang="en-US" altLang="zh-TW" sz="2400" dirty="0">
                <a:latin typeface="+mj-ea"/>
                <a:ea typeface="+mj-ea"/>
              </a:rPr>
              <a:t>(1</a:t>
            </a:r>
            <a:r>
              <a:rPr lang="zh-TW" altLang="en-US" sz="2400" dirty="0">
                <a:latin typeface="+mj-ea"/>
                <a:ea typeface="+mj-ea"/>
              </a:rPr>
              <a:t>年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</a:p>
          <a:p>
            <a:r>
              <a:rPr lang="en-US" altLang="zh-TW" sz="2400" dirty="0">
                <a:latin typeface="+mj-ea"/>
                <a:ea typeface="+mj-ea"/>
              </a:rPr>
              <a:t>101.08</a:t>
            </a:r>
            <a:r>
              <a:rPr lang="zh-TW" altLang="zh-TW" sz="2400" dirty="0">
                <a:latin typeface="+mj-ea"/>
                <a:ea typeface="+mj-ea"/>
              </a:rPr>
              <a:t> –</a:t>
            </a:r>
            <a:r>
              <a:rPr lang="en-US" altLang="zh-TW" sz="2400" dirty="0">
                <a:latin typeface="+mj-ea"/>
                <a:ea typeface="+mj-ea"/>
              </a:rPr>
              <a:t>107.07</a:t>
            </a:r>
            <a:r>
              <a:rPr lang="zh-TW" altLang="en-US" sz="2400" dirty="0">
                <a:latin typeface="+mj-ea"/>
                <a:ea typeface="+mj-ea"/>
              </a:rPr>
              <a:t>  新竹市東園國小校長</a:t>
            </a:r>
            <a:r>
              <a:rPr lang="en-US" altLang="zh-TW" sz="2400" dirty="0">
                <a:latin typeface="+mj-ea"/>
                <a:ea typeface="+mj-ea"/>
              </a:rPr>
              <a:t>(6</a:t>
            </a:r>
            <a:r>
              <a:rPr lang="zh-TW" altLang="en-US" sz="2400" dirty="0">
                <a:latin typeface="+mj-ea"/>
                <a:ea typeface="+mj-ea"/>
              </a:rPr>
              <a:t>年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</a:p>
          <a:p>
            <a:r>
              <a:rPr lang="en-US" altLang="zh-TW" sz="2400" dirty="0">
                <a:latin typeface="+mj-ea"/>
                <a:ea typeface="+mj-ea"/>
              </a:rPr>
              <a:t>107.08</a:t>
            </a:r>
            <a:r>
              <a:rPr lang="zh-TW" altLang="zh-TW" sz="2400" dirty="0">
                <a:latin typeface="+mj-ea"/>
                <a:ea typeface="+mj-ea"/>
              </a:rPr>
              <a:t> –</a:t>
            </a:r>
            <a:r>
              <a:rPr lang="en-US" altLang="zh-TW" sz="2400" dirty="0">
                <a:latin typeface="+mj-ea"/>
                <a:ea typeface="+mj-ea"/>
              </a:rPr>
              <a:t>113.07 </a:t>
            </a:r>
            <a:r>
              <a:rPr lang="zh-TW" altLang="en-US" sz="2400" dirty="0">
                <a:latin typeface="+mj-ea"/>
                <a:ea typeface="+mj-ea"/>
              </a:rPr>
              <a:t> 新竹市龍山國小校長</a:t>
            </a:r>
            <a:r>
              <a:rPr lang="en-US" altLang="zh-TW" sz="2400" dirty="0">
                <a:latin typeface="+mj-ea"/>
                <a:ea typeface="+mj-ea"/>
              </a:rPr>
              <a:t>(6</a:t>
            </a:r>
            <a:r>
              <a:rPr lang="zh-TW" altLang="en-US" sz="2400" dirty="0">
                <a:latin typeface="+mj-ea"/>
                <a:ea typeface="+mj-ea"/>
              </a:rPr>
              <a:t>年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</a:p>
          <a:p>
            <a:r>
              <a:rPr lang="en-US" altLang="zh-TW" sz="2400" dirty="0">
                <a:latin typeface="+mj-ea"/>
                <a:ea typeface="+mj-ea"/>
              </a:rPr>
              <a:t>113.08</a:t>
            </a:r>
            <a:r>
              <a:rPr lang="zh-TW" altLang="en-US" sz="2400" dirty="0">
                <a:latin typeface="+mj-ea"/>
                <a:ea typeface="+mj-ea"/>
              </a:rPr>
              <a:t> </a:t>
            </a:r>
            <a:r>
              <a:rPr lang="en-US" altLang="zh-TW" sz="2400" dirty="0">
                <a:latin typeface="+mj-ea"/>
                <a:ea typeface="+mj-ea"/>
              </a:rPr>
              <a:t>–</a:t>
            </a:r>
            <a:r>
              <a:rPr lang="zh-TW" altLang="en-US" sz="2400" dirty="0">
                <a:latin typeface="+mj-ea"/>
                <a:ea typeface="+mj-ea"/>
              </a:rPr>
              <a:t>迄今      新竹市關埔國小校長</a:t>
            </a:r>
            <a:r>
              <a:rPr lang="en-US" altLang="zh-TW" sz="2400" dirty="0">
                <a:latin typeface="+mj-ea"/>
                <a:ea typeface="+mj-ea"/>
              </a:rPr>
              <a:t>(</a:t>
            </a:r>
            <a:r>
              <a:rPr lang="zh-TW" altLang="en-US" sz="2400" dirty="0">
                <a:latin typeface="+mj-ea"/>
                <a:ea typeface="+mj-ea"/>
              </a:rPr>
              <a:t>第</a:t>
            </a:r>
            <a:r>
              <a:rPr lang="en-US" altLang="zh-TW" sz="2400" dirty="0">
                <a:latin typeface="+mj-ea"/>
                <a:ea typeface="+mj-ea"/>
              </a:rPr>
              <a:t>3</a:t>
            </a:r>
            <a:r>
              <a:rPr lang="zh-TW" altLang="en-US" sz="2400" dirty="0">
                <a:latin typeface="+mj-ea"/>
                <a:ea typeface="+mj-ea"/>
              </a:rPr>
              <a:t>年</a:t>
            </a:r>
            <a:r>
              <a:rPr lang="en-US" altLang="zh-TW" sz="2400" dirty="0">
                <a:latin typeface="+mj-ea"/>
                <a:ea typeface="+mj-ea"/>
              </a:rPr>
              <a:t>)</a:t>
            </a:r>
            <a:endParaRPr lang="zh-TW" altLang="en-US" sz="2400" dirty="0">
              <a:latin typeface="+mj-ea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228184" y="0"/>
            <a:ext cx="2304256" cy="548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6396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2" y="548680"/>
            <a:ext cx="9144000" cy="4730593"/>
          </a:xfrm>
          <a:prstGeom prst="rect">
            <a:avLst/>
          </a:prstGeom>
        </p:spPr>
      </p:pic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2D1DF970-DDAA-4CC7-992F-A455046A691A}"/>
              </a:ext>
            </a:extLst>
          </p:cNvPr>
          <p:cNvSpPr txBox="1">
            <a:spLocks/>
          </p:cNvSpPr>
          <p:nvPr/>
        </p:nvSpPr>
        <p:spPr>
          <a:xfrm>
            <a:off x="-108520" y="5517232"/>
            <a:ext cx="9080522" cy="1224136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zh-TW" altLang="en-US" sz="2000" dirty="0">
                <a:solidFill>
                  <a:srgbClr val="002060"/>
                </a:solidFill>
                <a:latin typeface="+mj-ea"/>
                <a:ea typeface="+mj-ea"/>
              </a:rPr>
              <a:t>    校事會議、教師身心健康、孩子情緒控管與暴力行為、低薪高工時、尊師重道</a:t>
            </a:r>
            <a:endParaRPr lang="en-US" altLang="zh-TW" sz="2000" dirty="0">
              <a:solidFill>
                <a:srgbClr val="002060"/>
              </a:solidFill>
              <a:latin typeface="+mj-ea"/>
              <a:ea typeface="+mj-ea"/>
            </a:endParaRPr>
          </a:p>
          <a:p>
            <a:pPr marL="0" indent="0">
              <a:buFont typeface="Wingdings 2"/>
              <a:buNone/>
            </a:pPr>
            <a:r>
              <a:rPr lang="zh-TW" altLang="en-US" sz="2000" dirty="0">
                <a:solidFill>
                  <a:srgbClr val="002060"/>
                </a:solidFill>
                <a:latin typeface="+mj-ea"/>
                <a:ea typeface="+mj-ea"/>
              </a:rPr>
              <a:t>    恐龍家長</a:t>
            </a:r>
            <a:r>
              <a:rPr lang="en-US" altLang="zh-TW" sz="2000" dirty="0">
                <a:solidFill>
                  <a:srgbClr val="002060"/>
                </a:solidFill>
                <a:latin typeface="+mj-ea"/>
                <a:ea typeface="+mj-ea"/>
              </a:rPr>
              <a:t>—</a:t>
            </a:r>
            <a:r>
              <a:rPr lang="zh-TW" altLang="en-US" sz="2000" dirty="0">
                <a:solidFill>
                  <a:srgbClr val="002060"/>
                </a:solidFill>
                <a:latin typeface="+mj-ea"/>
                <a:ea typeface="+mj-ea"/>
              </a:rPr>
              <a:t>網路批評取暖、親師溝通時間、無限責任要求、情緒控管欠佳、</a:t>
            </a:r>
            <a:endParaRPr lang="en-US" altLang="zh-TW" sz="2000" dirty="0">
              <a:solidFill>
                <a:srgbClr val="002060"/>
              </a:solidFill>
              <a:latin typeface="+mj-ea"/>
              <a:ea typeface="+mj-ea"/>
            </a:endParaRPr>
          </a:p>
          <a:p>
            <a:pPr marL="0" indent="0">
              <a:buFont typeface="Wingdings 2"/>
              <a:buNone/>
            </a:pPr>
            <a:r>
              <a:rPr lang="zh-TW" altLang="en-US" sz="2000" dirty="0">
                <a:solidFill>
                  <a:srgbClr val="002060"/>
                </a:solidFill>
                <a:latin typeface="+mj-ea"/>
                <a:ea typeface="+mj-ea"/>
              </a:rPr>
              <a:t>                        過多保護行為、親職失能</a:t>
            </a:r>
          </a:p>
        </p:txBody>
      </p:sp>
    </p:spTree>
    <p:extLst>
      <p:ext uri="{BB962C8B-B14F-4D97-AF65-F5344CB8AC3E}">
        <p14:creationId xmlns:p14="http://schemas.microsoft.com/office/powerpoint/2010/main" val="1907299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8122096" cy="4572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   我們希望給小孩很多的空間，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   可是忘了一件事，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   自由不代表沒有框架 ；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   家長</a:t>
            </a:r>
            <a:r>
              <a:rPr lang="en-US" altLang="zh-TW" dirty="0">
                <a:latin typeface="+mj-ea"/>
                <a:ea typeface="+mj-ea"/>
              </a:rPr>
              <a:t>/</a:t>
            </a:r>
            <a:r>
              <a:rPr lang="zh-TW" altLang="en-US" dirty="0">
                <a:latin typeface="+mj-ea"/>
                <a:ea typeface="+mj-ea"/>
              </a:rPr>
              <a:t>教師 不懂自由與框架之間的關係，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   直接就放手，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   放到後來自己都不知道該怎麼辦？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   先當父母</a:t>
            </a:r>
            <a:r>
              <a:rPr lang="en-US" altLang="zh-TW" dirty="0">
                <a:latin typeface="+mj-ea"/>
                <a:ea typeface="+mj-ea"/>
              </a:rPr>
              <a:t>/</a:t>
            </a:r>
            <a:r>
              <a:rPr lang="zh-TW" altLang="en-US" dirty="0">
                <a:latin typeface="+mj-ea"/>
                <a:ea typeface="+mj-ea"/>
              </a:rPr>
              <a:t>教師，後當朋友。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  「焦慮世代」：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      </a:t>
            </a:r>
            <a:r>
              <a:rPr lang="zh-TW" altLang="en-US" sz="2200" dirty="0">
                <a:latin typeface="+mj-ea"/>
                <a:ea typeface="+mj-ea"/>
              </a:rPr>
              <a:t>我們在現實世界裡過度保護孩子，卻在網路世界裡將他們徹底放生。</a:t>
            </a:r>
          </a:p>
          <a:p>
            <a:pPr marL="0" indent="0">
              <a:buNone/>
            </a:pPr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57385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447799"/>
            <a:ext cx="7772400" cy="4933529"/>
          </a:xfrm>
        </p:spPr>
        <p:txBody>
          <a:bodyPr>
            <a:normAutofit/>
          </a:bodyPr>
          <a:lstStyle/>
          <a:p>
            <a:pPr>
              <a:lnSpc>
                <a:spcPts val="3200"/>
              </a:lnSpc>
            </a:pPr>
            <a:r>
              <a:rPr lang="zh-TW" altLang="en-US" sz="2400" dirty="0">
                <a:latin typeface="+mj-ea"/>
                <a:ea typeface="+mj-ea"/>
              </a:rPr>
              <a:t>孩子喜歡打桌球，也打得很不錯。但每天鍛鍊很辛苦，而且最近一直沒辦法突破而覺得很煩燥，告訴你，他不想再繼續練球了。這時，不同類型的家長會有這幾種典型回應－</a:t>
            </a:r>
          </a:p>
          <a:p>
            <a:pPr>
              <a:lnSpc>
                <a:spcPts val="3200"/>
              </a:lnSpc>
            </a:pPr>
            <a:r>
              <a:rPr lang="zh-TW" altLang="en-US" sz="2400" dirty="0">
                <a:latin typeface="+mj-ea"/>
                <a:ea typeface="+mj-ea"/>
              </a:rPr>
              <a:t>寬容式：「你自己決定，都很好。」</a:t>
            </a:r>
            <a:br>
              <a:rPr lang="zh-TW" altLang="en-US" sz="2400" dirty="0">
                <a:latin typeface="+mj-ea"/>
                <a:ea typeface="+mj-ea"/>
              </a:rPr>
            </a:br>
            <a:r>
              <a:rPr lang="zh-TW" altLang="en-US" sz="2400" dirty="0">
                <a:latin typeface="+mj-ea"/>
                <a:ea typeface="+mj-ea"/>
              </a:rPr>
              <a:t>忽略式：「隨便，不要吵我就好。」</a:t>
            </a:r>
            <a:br>
              <a:rPr lang="zh-TW" altLang="en-US" sz="2400" dirty="0">
                <a:latin typeface="+mj-ea"/>
                <a:ea typeface="+mj-ea"/>
              </a:rPr>
            </a:br>
            <a:r>
              <a:rPr lang="zh-TW" altLang="en-US" sz="2400" dirty="0">
                <a:latin typeface="+mj-ea"/>
                <a:ea typeface="+mj-ea"/>
              </a:rPr>
              <a:t>獨裁式：「不要再說了，叫你去就去！」</a:t>
            </a:r>
            <a:br>
              <a:rPr lang="zh-TW" altLang="en-US" sz="2400" dirty="0">
                <a:latin typeface="+mj-ea"/>
                <a:ea typeface="+mj-ea"/>
              </a:rPr>
            </a:br>
            <a:r>
              <a:rPr lang="zh-TW" altLang="en-US" sz="2400" dirty="0">
                <a:latin typeface="+mj-ea"/>
                <a:ea typeface="+mj-ea"/>
              </a:rPr>
              <a:t>權威式：「我知道你不想去，但有時候，戰勝逃避的</a:t>
            </a:r>
            <a:br>
              <a:rPr lang="en-US" altLang="zh-TW" sz="2400" dirty="0">
                <a:latin typeface="+mj-ea"/>
                <a:ea typeface="+mj-ea"/>
              </a:rPr>
            </a:br>
            <a:r>
              <a:rPr lang="zh-TW" altLang="en-US" sz="2400" dirty="0">
                <a:latin typeface="+mj-ea"/>
                <a:ea typeface="+mj-ea"/>
              </a:rPr>
              <a:t>                    衝動，勇敢面對挑戰，會讓你變得更強！」</a:t>
            </a:r>
            <a:br>
              <a:rPr lang="en-US" altLang="zh-TW" sz="2400" dirty="0">
                <a:latin typeface="+mj-ea"/>
                <a:ea typeface="+mj-ea"/>
              </a:rPr>
            </a:br>
            <a:r>
              <a:rPr lang="zh-TW" altLang="en-US" sz="2400" dirty="0">
                <a:latin typeface="+mj-ea"/>
                <a:ea typeface="+mj-ea"/>
              </a:rPr>
              <a:t>情勒式：「我已經付那麼多年的學費了，你不要浪費</a:t>
            </a:r>
            <a:br>
              <a:rPr lang="en-US" altLang="zh-TW" sz="2400" dirty="0">
                <a:latin typeface="+mj-ea"/>
                <a:ea typeface="+mj-ea"/>
              </a:rPr>
            </a:br>
            <a:r>
              <a:rPr lang="zh-TW" altLang="en-US" sz="2400" dirty="0">
                <a:latin typeface="+mj-ea"/>
                <a:ea typeface="+mj-ea"/>
              </a:rPr>
              <a:t>                    我辛苦賺的錢！去練球！」</a:t>
            </a:r>
          </a:p>
        </p:txBody>
      </p:sp>
    </p:spTree>
    <p:extLst>
      <p:ext uri="{BB962C8B-B14F-4D97-AF65-F5344CB8AC3E}">
        <p14:creationId xmlns:p14="http://schemas.microsoft.com/office/powerpoint/2010/main" val="189125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教育／教學從來都不是一套理論走天下。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它比較像一門藝術，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需要根據不同的對象、不同的情境，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揉合多種理論，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配合實務經驗，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做出當下最適合的判斷。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 這是一個動態的過程，</a:t>
            </a:r>
            <a:endParaRPr lang="en-US" altLang="zh-TW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zh-TW" dirty="0">
                <a:latin typeface="+mj-ea"/>
                <a:ea typeface="+mj-ea"/>
              </a:rPr>
              <a:t> </a:t>
            </a:r>
            <a:r>
              <a:rPr lang="zh-TW" altLang="en-US" dirty="0">
                <a:latin typeface="+mj-ea"/>
                <a:ea typeface="+mj-ea"/>
              </a:rPr>
              <a:t>具有生命力的。 </a:t>
            </a:r>
          </a:p>
        </p:txBody>
      </p:sp>
    </p:spTree>
    <p:extLst>
      <p:ext uri="{BB962C8B-B14F-4D97-AF65-F5344CB8AC3E}">
        <p14:creationId xmlns:p14="http://schemas.microsoft.com/office/powerpoint/2010/main" val="23562218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>
    <a:txDef>
      <a:spPr bwMode="black">
        <a:noFill/>
        <a:ln w="9525">
          <a:noFill/>
          <a:miter lim="800000"/>
          <a:headEnd/>
          <a:tailEnd/>
        </a:ln>
        <a:effectLst>
          <a:outerShdw dist="35921" dir="2700000" algn="ctr" rotWithShape="0">
            <a:srgbClr val="FFFFFF"/>
          </a:outerShdw>
        </a:effectLst>
      </a:spPr>
      <a:bodyPr vert="horz" wrap="square" lIns="91440" tIns="45720" rIns="91440" bIns="45720" numCol="1" anchor="ctr" anchorCtr="0" compatLnSpc="1">
        <a:prstTxWarp prst="textNoShape">
          <a:avLst/>
        </a:prstTxWarp>
        <a:no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i="0" u="none" strike="noStrike" kern="0" cap="none" spc="0" normalizeH="0" baseline="0" noProof="0" dirty="0" smtClean="0">
            <a:ln>
              <a:noFill/>
            </a:ln>
            <a:effectLst/>
            <a:uLnTx/>
            <a:uFillTx/>
            <a:latin typeface="標楷體" pitchFamily="65" charset="-120"/>
            <a:ea typeface="標楷體" pitchFamily="65" charset="-120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3040</TotalTime>
  <Words>1153</Words>
  <Application>Microsoft Office PowerPoint</Application>
  <PresentationFormat>如螢幕大小 (4:3)</PresentationFormat>
  <Paragraphs>107</Paragraphs>
  <Slides>16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7" baseType="lpstr">
      <vt:lpstr>華康海報體W9</vt:lpstr>
      <vt:lpstr>微軟正黑體</vt:lpstr>
      <vt:lpstr>新細明體</vt:lpstr>
      <vt:lpstr>標楷體</vt:lpstr>
      <vt:lpstr>Calibri</vt:lpstr>
      <vt:lpstr>Courier New</vt:lpstr>
      <vt:lpstr>Franklin Gothic Book</vt:lpstr>
      <vt:lpstr>Perpetua</vt:lpstr>
      <vt:lpstr>Sagona Book</vt:lpstr>
      <vt:lpstr>Wingdings 2</vt:lpstr>
      <vt:lpstr>公正</vt:lpstr>
      <vt:lpstr>小一家長座談會  校務說明</vt:lpstr>
      <vt:lpstr>PowerPoint 簡報</vt:lpstr>
      <vt:lpstr>一年級導師團隊</vt:lpstr>
      <vt:lpstr>行政團隊</vt:lpstr>
      <vt:lpstr>校長經歷--學校教學及行政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邀請關埔家長們</vt:lpstr>
      <vt:lpstr>家庭是孩子最重要的學習場域</vt:lpstr>
      <vt:lpstr>校長教養子女秘笈大公開</vt:lpstr>
      <vt:lpstr>PowerPoint 簡報</vt:lpstr>
      <vt:lpstr>感謝聆聽   歡迎您和寶貝加入關埔大家庭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新竹市100學年度第1學期國民小學校長遴選</dc:title>
  <dc:creator>cwchen</dc:creator>
  <cp:lastModifiedBy>彩文 陳</cp:lastModifiedBy>
  <cp:revision>509</cp:revision>
  <dcterms:created xsi:type="dcterms:W3CDTF">2011-07-27T07:45:35Z</dcterms:created>
  <dcterms:modified xsi:type="dcterms:W3CDTF">2026-08-29T05:47:57Z</dcterms:modified>
</cp:coreProperties>
</file>