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05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86DC83-D9A3-47E8-BC7B-AD1F6477DEB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38C79BE-F91C-4DFA-A674-F715BCD13CD5}">
      <dgm:prSet phldrT="[文字]" custT="1"/>
      <dgm:spPr/>
      <dgm:t>
        <a:bodyPr/>
        <a:lstStyle/>
        <a:p>
          <a:r>
            <a:rPr lang="zh-TW" altLang="en-US" sz="40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傳染方式：</a:t>
          </a:r>
          <a:endParaRPr lang="en-US" altLang="zh-TW" sz="40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經由</a:t>
          </a:r>
          <a:r>
            <a:rPr lang="zh-TW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皮膚的直接接觸或飛沫的傳染，接觸到帶狀疱疹的水疱也會造成傳染</a:t>
          </a:r>
          <a:endParaRPr lang="en-US" altLang="zh-TW" sz="16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C010D5-182B-42E9-9A94-6510B08C78E8}" type="parTrans" cxnId="{A3E1C229-7398-4BC6-9BCE-44FA78CC31A3}">
      <dgm:prSet/>
      <dgm:spPr/>
      <dgm:t>
        <a:bodyPr/>
        <a:lstStyle/>
        <a:p>
          <a:endParaRPr lang="zh-TW" altLang="en-US"/>
        </a:p>
      </dgm:t>
    </dgm:pt>
    <dgm:pt modelId="{471E7C0D-440C-4EB1-A243-868E4B5ACB7F}" type="sibTrans" cxnId="{A3E1C229-7398-4BC6-9BCE-44FA78CC31A3}">
      <dgm:prSet/>
      <dgm:spPr/>
      <dgm:t>
        <a:bodyPr/>
        <a:lstStyle/>
        <a:p>
          <a:endParaRPr lang="zh-TW" altLang="en-US"/>
        </a:p>
      </dgm:t>
    </dgm:pt>
    <dgm:pt modelId="{0F0C47DC-A5A3-432A-866A-6B66C9AA7CC7}">
      <dgm:prSet phldrT="[文字]" custT="1"/>
      <dgm:spPr/>
      <dgm:t>
        <a:bodyPr/>
        <a:lstStyle/>
        <a:p>
          <a:r>
            <a:rPr lang="zh-TW" altLang="en-US" sz="40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臨床症狀</a:t>
          </a:r>
          <a:endParaRPr lang="en-US" altLang="zh-TW" sz="40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剛開始會有發燒、顫抖、腹痛、肌肉或關節酸痛等症狀</a:t>
          </a:r>
        </a:p>
        <a:p>
          <a:r>
            <a:rPr lang="zh-TW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*皮膚上出現斑丘疹，且多由臉、頭皮往軀幹及四肢延伸</a:t>
          </a:r>
        </a:p>
        <a:p>
          <a:r>
            <a:rPr lang="zh-TW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*全身性的皮疹逐漸快速顯現，隨後變成水疱，最後留下粒狀痂皮。</a:t>
          </a:r>
        </a:p>
        <a:p>
          <a:endParaRPr lang="zh-TW" altLang="en-US" sz="1400" dirty="0">
            <a:solidFill>
              <a:srgbClr val="002060"/>
            </a:solidFill>
          </a:endParaRPr>
        </a:p>
      </dgm:t>
    </dgm:pt>
    <dgm:pt modelId="{1868D575-8950-4482-AF3C-D3FEA226805C}" type="parTrans" cxnId="{B0628D39-52B6-433D-AF42-05A04AB508CF}">
      <dgm:prSet/>
      <dgm:spPr/>
      <dgm:t>
        <a:bodyPr/>
        <a:lstStyle/>
        <a:p>
          <a:endParaRPr lang="zh-TW" altLang="en-US"/>
        </a:p>
      </dgm:t>
    </dgm:pt>
    <dgm:pt modelId="{ACFF07DE-4CF9-4FA5-B68C-35F5292A5241}" type="sibTrans" cxnId="{B0628D39-52B6-433D-AF42-05A04AB508CF}">
      <dgm:prSet/>
      <dgm:spPr/>
      <dgm:t>
        <a:bodyPr/>
        <a:lstStyle/>
        <a:p>
          <a:endParaRPr lang="zh-TW" altLang="en-US"/>
        </a:p>
      </dgm:t>
    </dgm:pt>
    <dgm:pt modelId="{60EB2C2A-F329-4300-ADB3-2BAEB4897A09}">
      <dgm:prSet phldrT="[文字]" custT="1"/>
      <dgm:spPr/>
      <dgm:t>
        <a:bodyPr/>
        <a:lstStyle/>
        <a:p>
          <a:r>
            <a:rPr lang="zh-TW" altLang="en-US" sz="40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可傳染期</a:t>
          </a:r>
          <a:endParaRPr lang="en-US" altLang="zh-TW" sz="40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出紅疹以前</a:t>
          </a:r>
          <a:r>
            <a:rPr lang="en-US" sz="1600" u="sng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sz="1600" u="sng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天起（通常為前</a:t>
          </a:r>
          <a:r>
            <a:rPr lang="en-US" sz="1600" u="sng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1-2</a:t>
          </a:r>
          <a:r>
            <a:rPr lang="zh-TW" sz="1600" u="sng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天）到第一批水疱出現後</a:t>
          </a:r>
          <a:r>
            <a:rPr lang="en-US" sz="1600" u="sng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sz="1600" u="sng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天之間</a:t>
          </a:r>
          <a:r>
            <a:rPr 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，在出水痘疹前之際的傳染力最高。</a:t>
          </a:r>
          <a:endParaRPr lang="zh-TW" altLang="en-US" sz="16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DFF1A1D-3AE2-4414-A4AC-D58366057B5B}" type="parTrans" cxnId="{CC0D8A0C-0B6D-46BE-93AD-279C0DBA5926}">
      <dgm:prSet/>
      <dgm:spPr/>
      <dgm:t>
        <a:bodyPr/>
        <a:lstStyle/>
        <a:p>
          <a:endParaRPr lang="zh-TW" altLang="en-US"/>
        </a:p>
      </dgm:t>
    </dgm:pt>
    <dgm:pt modelId="{C4F0C298-0E8E-433A-9197-D63CCDD8FD26}" type="sibTrans" cxnId="{CC0D8A0C-0B6D-46BE-93AD-279C0DBA5926}">
      <dgm:prSet/>
      <dgm:spPr/>
      <dgm:t>
        <a:bodyPr/>
        <a:lstStyle/>
        <a:p>
          <a:endParaRPr lang="zh-TW" altLang="en-US"/>
        </a:p>
      </dgm:t>
    </dgm:pt>
    <dgm:pt modelId="{E73101B2-A79E-43AC-A98B-C8C4BFD70A5A}">
      <dgm:prSet phldrT="[文字]" custT="1"/>
      <dgm:spPr>
        <a:solidFill>
          <a:srgbClr val="00B0F0"/>
        </a:solidFill>
      </dgm:spPr>
      <dgm:t>
        <a:bodyPr/>
        <a:lstStyle/>
        <a:p>
          <a:pPr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注意事項</a:t>
          </a:r>
          <a:endParaRPr lang="en-US" altLang="zh-TW" sz="40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 </a:t>
          </a:r>
          <a:r>
            <a:rPr lang="zh-TW" altLang="en-US" sz="16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勤用肥皂洗手</a:t>
          </a:r>
          <a:r>
            <a:rPr lang="zh-TW" altLang="en-US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en-US" altLang="zh-TW" sz="16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保持教室清潔與通風。</a:t>
          </a:r>
          <a:endParaRPr lang="en-US" altLang="zh-TW" sz="16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每周</a:t>
          </a:r>
          <a:r>
            <a:rPr lang="en-US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1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次大消毒，</a:t>
          </a:r>
          <a:r>
            <a:rPr lang="zh-TW" sz="1600" b="1" dirty="0" smtClean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若有確診個案則連續</a:t>
          </a:r>
          <a:r>
            <a:rPr lang="en-US" sz="1600" b="1" dirty="0" smtClean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7</a:t>
          </a:r>
          <a:r>
            <a:rPr lang="zh-TW" sz="1600" b="1" dirty="0" smtClean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天大消毒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，</a:t>
          </a:r>
          <a:r>
            <a:rPr lang="en-US" alt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(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重點環境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門把、課桌椅、餐桌、樓梯扶把</a:t>
          </a:r>
          <a:r>
            <a:rPr lang="en-US" alt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)</a:t>
          </a:r>
        </a:p>
        <a:p>
          <a:pPr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4.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遵循呼吸道衛生與咳嗽禮節</a:t>
          </a:r>
          <a:r>
            <a:rPr lang="en-US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(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隨時準備</a:t>
          </a:r>
          <a:r>
            <a:rPr lang="en-US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3</a:t>
          </a:r>
          <a:r>
            <a:rPr 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個口罩放書包</a:t>
          </a:r>
          <a:r>
            <a:rPr lang="en-US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)</a:t>
          </a:r>
        </a:p>
        <a:p>
          <a:pPr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5.</a:t>
          </a:r>
          <a:r>
            <a:rPr lang="zh-TW" altLang="en-US" sz="16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自我監控如有疑似症狀，戴口罩速就醫，並通知學校</a:t>
          </a:r>
          <a:endParaRPr lang="en-US" altLang="zh-TW" sz="1600" dirty="0" smtClean="0">
            <a:solidFill>
              <a:srgbClr val="00206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  <a:cs typeface="Arial" panose="020B0604020202020204" pitchFamily="34" charset="0"/>
          </a:endParaRPr>
        </a:p>
        <a:p>
          <a:pPr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dirty="0">
            <a:solidFill>
              <a:srgbClr val="00206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  <a:cs typeface="Arial" panose="020B0604020202020204" pitchFamily="34" charset="0"/>
          </a:endParaRPr>
        </a:p>
      </dgm:t>
    </dgm:pt>
    <dgm:pt modelId="{3F516245-7187-4C39-A591-8C2872B776CC}" type="parTrans" cxnId="{F0764937-6485-4272-8AA9-629294FC6307}">
      <dgm:prSet/>
      <dgm:spPr/>
      <dgm:t>
        <a:bodyPr/>
        <a:lstStyle/>
        <a:p>
          <a:endParaRPr lang="zh-TW" altLang="en-US"/>
        </a:p>
      </dgm:t>
    </dgm:pt>
    <dgm:pt modelId="{1943F6E6-4FB4-48B4-8793-C01DCCD68CC7}" type="sibTrans" cxnId="{F0764937-6485-4272-8AA9-629294FC6307}">
      <dgm:prSet/>
      <dgm:spPr/>
      <dgm:t>
        <a:bodyPr/>
        <a:lstStyle/>
        <a:p>
          <a:endParaRPr lang="zh-TW" altLang="en-US"/>
        </a:p>
      </dgm:t>
    </dgm:pt>
    <dgm:pt modelId="{3818DF5D-0BF8-47BF-93E3-26BDCCEF0604}">
      <dgm:prSet phldrT="[文字]" custT="1"/>
      <dgm:spPr/>
      <dgm:t>
        <a:bodyPr/>
        <a:lstStyle/>
        <a:p>
          <a:r>
            <a:rPr lang="zh-TW" altLang="en-US" sz="40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感染水痘</a:t>
          </a:r>
          <a:endParaRPr lang="en-US" altLang="zh-TW" sz="40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16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請務必請假在家隔離</a:t>
          </a:r>
          <a:r>
            <a:rPr lang="zh-TW" altLang="en-US" sz="16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（勿出入公共場所及安親班），立節通報學校健康中心</a:t>
          </a:r>
          <a:endParaRPr lang="zh-TW" altLang="en-US" sz="14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F96F693-B27E-4959-92BC-7D0A0512E784}" type="parTrans" cxnId="{ED2EC424-3169-4434-8383-2A8F7FEB6FE5}">
      <dgm:prSet/>
      <dgm:spPr/>
      <dgm:t>
        <a:bodyPr/>
        <a:lstStyle/>
        <a:p>
          <a:endParaRPr lang="zh-TW" altLang="en-US"/>
        </a:p>
      </dgm:t>
    </dgm:pt>
    <dgm:pt modelId="{E0F0A890-8FF5-483F-85A9-91DF300A052E}" type="sibTrans" cxnId="{ED2EC424-3169-4434-8383-2A8F7FEB6FE5}">
      <dgm:prSet/>
      <dgm:spPr/>
      <dgm:t>
        <a:bodyPr/>
        <a:lstStyle/>
        <a:p>
          <a:endParaRPr lang="zh-TW" altLang="en-US"/>
        </a:p>
      </dgm:t>
    </dgm:pt>
    <dgm:pt modelId="{BF9D815B-AB6D-448A-A1B3-29E34B324290}" type="pres">
      <dgm:prSet presAssocID="{2A86DC83-D9A3-47E8-BC7B-AD1F6477DEB9}" presName="diagram" presStyleCnt="0">
        <dgm:presLayoutVars>
          <dgm:dir/>
          <dgm:resizeHandles val="exact"/>
        </dgm:presLayoutVars>
      </dgm:prSet>
      <dgm:spPr/>
    </dgm:pt>
    <dgm:pt modelId="{5D3BCB2E-39BC-458C-8FFA-2434EEBA3C9C}" type="pres">
      <dgm:prSet presAssocID="{638C79BE-F91C-4DFA-A674-F715BCD13CD5}" presName="node" presStyleLbl="node1" presStyleIdx="0" presStyleCnt="5" custScaleX="374962" custScaleY="716965" custLinFactNeighborX="4143" custLinFactNeighborY="-978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1A983C-3E3F-4A59-AF3F-97EDBE016BFA}" type="pres">
      <dgm:prSet presAssocID="{471E7C0D-440C-4EB1-A243-868E4B5ACB7F}" presName="sibTrans" presStyleCnt="0"/>
      <dgm:spPr/>
    </dgm:pt>
    <dgm:pt modelId="{F4BB90D4-4305-4F1C-8B6A-C49897C0F3CE}" type="pres">
      <dgm:prSet presAssocID="{0F0C47DC-A5A3-432A-866A-6B66C9AA7CC7}" presName="node" presStyleLbl="node1" presStyleIdx="1" presStyleCnt="5" custScaleX="443708" custScaleY="870007" custLinFactY="13236" custLinFactNeighborX="41311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363814-6675-4C25-8FD6-E57277675CFF}" type="pres">
      <dgm:prSet presAssocID="{ACFF07DE-4CF9-4FA5-B68C-35F5292A5241}" presName="sibTrans" presStyleCnt="0"/>
      <dgm:spPr/>
    </dgm:pt>
    <dgm:pt modelId="{36CF999B-464D-4735-AC88-CF41CC328A22}" type="pres">
      <dgm:prSet presAssocID="{60EB2C2A-F329-4300-ADB3-2BAEB4897A09}" presName="node" presStyleLbl="node1" presStyleIdx="2" presStyleCnt="5" custScaleX="377403" custScaleY="832991" custLinFactY="-50138" custLinFactNeighborX="632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23368C-6E2C-432F-B298-12DA0B8C33BF}" type="pres">
      <dgm:prSet presAssocID="{C4F0C298-0E8E-433A-9197-D63CCDD8FD26}" presName="sibTrans" presStyleCnt="0"/>
      <dgm:spPr/>
    </dgm:pt>
    <dgm:pt modelId="{EA110339-9048-4A92-916A-6D1A0205D080}" type="pres">
      <dgm:prSet presAssocID="{E73101B2-A79E-43AC-A98B-C8C4BFD70A5A}" presName="node" presStyleLbl="node1" presStyleIdx="3" presStyleCnt="5" custScaleX="466938" custScaleY="1154331" custLinFactY="100000" custLinFactNeighborX="52518" custLinFactNeighborY="11174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9C2414-3C51-404F-8047-B30B3E55F032}" type="pres">
      <dgm:prSet presAssocID="{1943F6E6-4FB4-48B4-8793-C01DCCD68CC7}" presName="sibTrans" presStyleCnt="0"/>
      <dgm:spPr/>
    </dgm:pt>
    <dgm:pt modelId="{A9870AB4-B5C8-46E9-A684-3E908F77B1D1}" type="pres">
      <dgm:prSet presAssocID="{3818DF5D-0BF8-47BF-93E3-26BDCCEF0604}" presName="node" presStyleLbl="node1" presStyleIdx="4" presStyleCnt="5" custScaleX="408279" custScaleY="520925" custLinFactX="-100000" custLinFactNeighborX="-155043" custLinFactNeighborY="-907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308A905-A927-41CB-8F4B-826B8A212493}" type="presOf" srcId="{3818DF5D-0BF8-47BF-93E3-26BDCCEF0604}" destId="{A9870AB4-B5C8-46E9-A684-3E908F77B1D1}" srcOrd="0" destOrd="0" presId="urn:microsoft.com/office/officeart/2005/8/layout/default"/>
    <dgm:cxn modelId="{E56C7D17-9EF5-492D-91B4-577FFDEDE01B}" type="presOf" srcId="{2A86DC83-D9A3-47E8-BC7B-AD1F6477DEB9}" destId="{BF9D815B-AB6D-448A-A1B3-29E34B324290}" srcOrd="0" destOrd="0" presId="urn:microsoft.com/office/officeart/2005/8/layout/default"/>
    <dgm:cxn modelId="{C6577865-8010-4322-8F13-FD04476F9E91}" type="presOf" srcId="{0F0C47DC-A5A3-432A-866A-6B66C9AA7CC7}" destId="{F4BB90D4-4305-4F1C-8B6A-C49897C0F3CE}" srcOrd="0" destOrd="0" presId="urn:microsoft.com/office/officeart/2005/8/layout/default"/>
    <dgm:cxn modelId="{A3E1C229-7398-4BC6-9BCE-44FA78CC31A3}" srcId="{2A86DC83-D9A3-47E8-BC7B-AD1F6477DEB9}" destId="{638C79BE-F91C-4DFA-A674-F715BCD13CD5}" srcOrd="0" destOrd="0" parTransId="{A9C010D5-182B-42E9-9A94-6510B08C78E8}" sibTransId="{471E7C0D-440C-4EB1-A243-868E4B5ACB7F}"/>
    <dgm:cxn modelId="{4D736896-A503-48A2-8C2A-185AF95F46D9}" type="presOf" srcId="{638C79BE-F91C-4DFA-A674-F715BCD13CD5}" destId="{5D3BCB2E-39BC-458C-8FFA-2434EEBA3C9C}" srcOrd="0" destOrd="0" presId="urn:microsoft.com/office/officeart/2005/8/layout/default"/>
    <dgm:cxn modelId="{AE9D5673-5FAC-4E18-B9DD-9C9704AC1D78}" type="presOf" srcId="{60EB2C2A-F329-4300-ADB3-2BAEB4897A09}" destId="{36CF999B-464D-4735-AC88-CF41CC328A22}" srcOrd="0" destOrd="0" presId="urn:microsoft.com/office/officeart/2005/8/layout/default"/>
    <dgm:cxn modelId="{CC0D8A0C-0B6D-46BE-93AD-279C0DBA5926}" srcId="{2A86DC83-D9A3-47E8-BC7B-AD1F6477DEB9}" destId="{60EB2C2A-F329-4300-ADB3-2BAEB4897A09}" srcOrd="2" destOrd="0" parTransId="{FDFF1A1D-3AE2-4414-A4AC-D58366057B5B}" sibTransId="{C4F0C298-0E8E-433A-9197-D63CCDD8FD26}"/>
    <dgm:cxn modelId="{B0628D39-52B6-433D-AF42-05A04AB508CF}" srcId="{2A86DC83-D9A3-47E8-BC7B-AD1F6477DEB9}" destId="{0F0C47DC-A5A3-432A-866A-6B66C9AA7CC7}" srcOrd="1" destOrd="0" parTransId="{1868D575-8950-4482-AF3C-D3FEA226805C}" sibTransId="{ACFF07DE-4CF9-4FA5-B68C-35F5292A5241}"/>
    <dgm:cxn modelId="{ED2EC424-3169-4434-8383-2A8F7FEB6FE5}" srcId="{2A86DC83-D9A3-47E8-BC7B-AD1F6477DEB9}" destId="{3818DF5D-0BF8-47BF-93E3-26BDCCEF0604}" srcOrd="4" destOrd="0" parTransId="{EF96F693-B27E-4959-92BC-7D0A0512E784}" sibTransId="{E0F0A890-8FF5-483F-85A9-91DF300A052E}"/>
    <dgm:cxn modelId="{F0764937-6485-4272-8AA9-629294FC6307}" srcId="{2A86DC83-D9A3-47E8-BC7B-AD1F6477DEB9}" destId="{E73101B2-A79E-43AC-A98B-C8C4BFD70A5A}" srcOrd="3" destOrd="0" parTransId="{3F516245-7187-4C39-A591-8C2872B776CC}" sibTransId="{1943F6E6-4FB4-48B4-8793-C01DCCD68CC7}"/>
    <dgm:cxn modelId="{6F818AE5-7BB6-48DE-A47E-59D758150647}" type="presOf" srcId="{E73101B2-A79E-43AC-A98B-C8C4BFD70A5A}" destId="{EA110339-9048-4A92-916A-6D1A0205D080}" srcOrd="0" destOrd="0" presId="urn:microsoft.com/office/officeart/2005/8/layout/default"/>
    <dgm:cxn modelId="{C1BB7173-5C7D-445C-A4CC-A8F88D876557}" type="presParOf" srcId="{BF9D815B-AB6D-448A-A1B3-29E34B324290}" destId="{5D3BCB2E-39BC-458C-8FFA-2434EEBA3C9C}" srcOrd="0" destOrd="0" presId="urn:microsoft.com/office/officeart/2005/8/layout/default"/>
    <dgm:cxn modelId="{08F8F5F1-D39F-4F84-95E2-BD5271DF7BE7}" type="presParOf" srcId="{BF9D815B-AB6D-448A-A1B3-29E34B324290}" destId="{7F1A983C-3E3F-4A59-AF3F-97EDBE016BFA}" srcOrd="1" destOrd="0" presId="urn:microsoft.com/office/officeart/2005/8/layout/default"/>
    <dgm:cxn modelId="{3B87E215-81F5-4A79-A46A-2042172D43EC}" type="presParOf" srcId="{BF9D815B-AB6D-448A-A1B3-29E34B324290}" destId="{F4BB90D4-4305-4F1C-8B6A-C49897C0F3CE}" srcOrd="2" destOrd="0" presId="urn:microsoft.com/office/officeart/2005/8/layout/default"/>
    <dgm:cxn modelId="{23314297-BAD1-4515-B008-508E0FF01DE2}" type="presParOf" srcId="{BF9D815B-AB6D-448A-A1B3-29E34B324290}" destId="{BA363814-6675-4C25-8FD6-E57277675CFF}" srcOrd="3" destOrd="0" presId="urn:microsoft.com/office/officeart/2005/8/layout/default"/>
    <dgm:cxn modelId="{EBE01CFC-05CA-400C-8C4A-67035AC4BD06}" type="presParOf" srcId="{BF9D815B-AB6D-448A-A1B3-29E34B324290}" destId="{36CF999B-464D-4735-AC88-CF41CC328A22}" srcOrd="4" destOrd="0" presId="urn:microsoft.com/office/officeart/2005/8/layout/default"/>
    <dgm:cxn modelId="{136BEAF1-933F-4F9D-8191-5DEB3D320BDD}" type="presParOf" srcId="{BF9D815B-AB6D-448A-A1B3-29E34B324290}" destId="{DC23368C-6E2C-432F-B298-12DA0B8C33BF}" srcOrd="5" destOrd="0" presId="urn:microsoft.com/office/officeart/2005/8/layout/default"/>
    <dgm:cxn modelId="{0E6D0CD5-DCEF-491A-BE09-48141BC214FE}" type="presParOf" srcId="{BF9D815B-AB6D-448A-A1B3-29E34B324290}" destId="{EA110339-9048-4A92-916A-6D1A0205D080}" srcOrd="6" destOrd="0" presId="urn:microsoft.com/office/officeart/2005/8/layout/default"/>
    <dgm:cxn modelId="{98FE76AA-38DA-4BBB-97BE-2F3C145161CC}" type="presParOf" srcId="{BF9D815B-AB6D-448A-A1B3-29E34B324290}" destId="{6E9C2414-3C51-404F-8047-B30B3E55F032}" srcOrd="7" destOrd="0" presId="urn:microsoft.com/office/officeart/2005/8/layout/default"/>
    <dgm:cxn modelId="{F3BB8AFF-55F1-4942-A5B4-42A2BFF932FA}" type="presParOf" srcId="{BF9D815B-AB6D-448A-A1B3-29E34B324290}" destId="{A9870AB4-B5C8-46E9-A684-3E908F77B1D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BCB2E-39BC-458C-8FFA-2434EEBA3C9C}">
      <dsp:nvSpPr>
        <dsp:cNvPr id="0" name=""/>
        <dsp:cNvSpPr/>
      </dsp:nvSpPr>
      <dsp:spPr>
        <a:xfrm>
          <a:off x="692425" y="0"/>
          <a:ext cx="2599057" cy="29817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傳染方式：</a:t>
          </a:r>
          <a:endParaRPr lang="en-US" altLang="zh-TW" sz="40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經由</a:t>
          </a:r>
          <a:r>
            <a:rPr lang="zh-TW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皮膚的直接接觸或飛沫的傳染，接觸到帶狀疱疹的水疱也會造成傳染</a:t>
          </a:r>
          <a:endParaRPr lang="en-US" altLang="zh-TW" sz="16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92425" y="0"/>
        <a:ext cx="2599057" cy="2981794"/>
      </dsp:txXfrm>
    </dsp:sp>
    <dsp:sp modelId="{F4BB90D4-4305-4F1C-8B6A-C49897C0F3CE}">
      <dsp:nvSpPr>
        <dsp:cNvPr id="0" name=""/>
        <dsp:cNvSpPr/>
      </dsp:nvSpPr>
      <dsp:spPr>
        <a:xfrm>
          <a:off x="3618428" y="473340"/>
          <a:ext cx="3075571" cy="36182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臨床症狀</a:t>
          </a:r>
          <a:endParaRPr lang="en-US" altLang="zh-TW" sz="40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剛開始會有發燒、顫抖、腹痛、肌肉或關節酸痛等症狀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*皮膚上出現斑丘疹，且多由臉、頭皮往軀幹及四肢延伸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*全身性的皮疹逐漸快速顯現，隨後變成水疱，最後留下粒狀痂皮。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 dirty="0">
            <a:solidFill>
              <a:srgbClr val="002060"/>
            </a:solidFill>
          </a:endParaRPr>
        </a:p>
      </dsp:txBody>
      <dsp:txXfrm>
        <a:off x="3618428" y="473340"/>
        <a:ext cx="3075571" cy="3618283"/>
      </dsp:txXfrm>
    </dsp:sp>
    <dsp:sp modelId="{36CF999B-464D-4735-AC88-CF41CC328A22}">
      <dsp:nvSpPr>
        <dsp:cNvPr id="0" name=""/>
        <dsp:cNvSpPr/>
      </dsp:nvSpPr>
      <dsp:spPr>
        <a:xfrm>
          <a:off x="579119" y="3733801"/>
          <a:ext cx="2615976" cy="34643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可傳染期</a:t>
          </a:r>
          <a:endParaRPr lang="en-US" altLang="zh-TW" sz="40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出紅疹以前</a:t>
          </a:r>
          <a:r>
            <a:rPr lang="en-US" sz="1600" u="sng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sz="1600" u="sng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天起（通常為前</a:t>
          </a:r>
          <a:r>
            <a:rPr lang="en-US" sz="1600" u="sng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1-2</a:t>
          </a:r>
          <a:r>
            <a:rPr lang="zh-TW" sz="1600" u="sng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天）到第一批水疱出現後</a:t>
          </a:r>
          <a:r>
            <a:rPr lang="en-US" sz="1600" u="sng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sz="1600" u="sng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天之間</a:t>
          </a:r>
          <a:r>
            <a:rPr 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，在出水痘疹前之際的傳染力最高。</a:t>
          </a:r>
          <a:endParaRPr lang="zh-TW" altLang="en-US" sz="1600" kern="12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79119" y="3733801"/>
        <a:ext cx="2615976" cy="3464336"/>
      </dsp:txXfrm>
    </dsp:sp>
    <dsp:sp modelId="{EA110339-9048-4A92-916A-6D1A0205D080}">
      <dsp:nvSpPr>
        <dsp:cNvPr id="0" name=""/>
        <dsp:cNvSpPr/>
      </dsp:nvSpPr>
      <dsp:spPr>
        <a:xfrm>
          <a:off x="3624060" y="4570645"/>
          <a:ext cx="3236590" cy="4800761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注意事項</a:t>
          </a:r>
          <a:endParaRPr lang="en-US" altLang="zh-TW" sz="40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1. </a:t>
          </a:r>
          <a:r>
            <a:rPr lang="zh-TW" altLang="en-US" sz="1600" kern="12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勤用肥皂洗手</a:t>
          </a:r>
          <a:r>
            <a:rPr lang="zh-TW" altLang="en-US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en-US" altLang="zh-TW" sz="16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保持教室清潔與通風。</a:t>
          </a:r>
          <a:endParaRPr lang="en-US" altLang="zh-TW" sz="1600" kern="1200" dirty="0" smtClean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每周</a:t>
          </a:r>
          <a:r>
            <a:rPr lang="en-US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1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次大消毒，</a:t>
          </a:r>
          <a:r>
            <a:rPr lang="zh-TW" sz="1600" b="1" kern="1200" dirty="0" smtClean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若有確診個案則連續</a:t>
          </a:r>
          <a:r>
            <a:rPr lang="en-US" sz="1600" b="1" kern="1200" dirty="0" smtClean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7</a:t>
          </a:r>
          <a:r>
            <a:rPr lang="zh-TW" sz="1600" b="1" kern="1200" dirty="0" smtClean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天大消毒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，</a:t>
          </a:r>
          <a:r>
            <a:rPr lang="en-US" alt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(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重點環境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門把、課桌椅、餐桌、樓梯扶把</a:t>
          </a:r>
          <a:r>
            <a:rPr lang="en-US" alt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)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4.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遵循呼吸道衛生與咳嗽禮節</a:t>
          </a:r>
          <a:r>
            <a:rPr lang="en-US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(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隨時準備</a:t>
          </a:r>
          <a:r>
            <a:rPr lang="en-US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3</a:t>
          </a:r>
          <a:r>
            <a:rPr 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個口罩放書包</a:t>
          </a:r>
          <a:r>
            <a:rPr lang="en-US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)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5.</a:t>
          </a:r>
          <a:r>
            <a:rPr lang="zh-TW" altLang="en-US" sz="1600" kern="1200" dirty="0" smtClean="0">
              <a:solidFill>
                <a:srgbClr val="00206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rPr>
            <a:t>自我監控如有疑似症狀，戴口罩速就醫，並通知學校</a:t>
          </a:r>
          <a:endParaRPr lang="en-US" altLang="zh-TW" sz="1600" kern="1200" dirty="0" smtClean="0">
            <a:solidFill>
              <a:srgbClr val="00206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  <a:cs typeface="Arial" panose="020B0604020202020204" pitchFamily="34" charset="0"/>
          </a:endParaRP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 dirty="0">
            <a:solidFill>
              <a:srgbClr val="002060"/>
            </a:solidFill>
            <a:effectLst/>
            <a:latin typeface="微軟正黑體" panose="020B0604030504040204" pitchFamily="34" charset="-120"/>
            <a:ea typeface="微軟正黑體" panose="020B0604030504040204" pitchFamily="34" charset="-120"/>
            <a:cs typeface="Arial" panose="020B0604020202020204" pitchFamily="34" charset="0"/>
          </a:endParaRPr>
        </a:p>
      </dsp:txBody>
      <dsp:txXfrm>
        <a:off x="3624060" y="4570645"/>
        <a:ext cx="3236590" cy="4800761"/>
      </dsp:txXfrm>
    </dsp:sp>
    <dsp:sp modelId="{A9870AB4-B5C8-46E9-A684-3E908F77B1D1}">
      <dsp:nvSpPr>
        <dsp:cNvPr id="0" name=""/>
        <dsp:cNvSpPr/>
      </dsp:nvSpPr>
      <dsp:spPr>
        <a:xfrm>
          <a:off x="352846" y="8182826"/>
          <a:ext cx="2829994" cy="21664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感染水痘</a:t>
          </a:r>
          <a:endParaRPr lang="en-US" altLang="zh-TW" sz="4000" kern="1200" dirty="0" smtClean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請務必請假在家隔離</a:t>
          </a:r>
          <a:r>
            <a:rPr lang="zh-TW" altLang="en-US" sz="16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（勿出入公共場所及安親班），立節通報學校健康中心</a:t>
          </a:r>
          <a:endParaRPr lang="zh-TW" altLang="en-US" sz="14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2846" y="8182826"/>
        <a:ext cx="2829994" cy="2166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46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75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37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51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75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51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795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96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34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89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96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8D3FE-66FA-45B4-967E-0D47EE479F7A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4A14-CA5C-4541-8E2C-56285B863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98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402080" y="381001"/>
            <a:ext cx="248412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校園傳染病防治</a:t>
            </a:r>
            <a:endParaRPr lang="zh-TW" altLang="en-US" sz="2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22320" y="381000"/>
            <a:ext cx="318135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水痘</a:t>
            </a:r>
            <a:endParaRPr lang="zh-TW" altLang="en-US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407233074"/>
              </p:ext>
            </p:extLst>
          </p:nvPr>
        </p:nvGraphicFramePr>
        <p:xfrm>
          <a:off x="-213360" y="1463040"/>
          <a:ext cx="7071360" cy="1072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4011930" y="11231880"/>
            <a:ext cx="2331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關埔國小健康中心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666-9086#706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8163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238</Words>
  <Application>Microsoft Office PowerPoint</Application>
  <PresentationFormat>寬螢幕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微軟正黑體 Light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2019-06-05T01:47:32Z</dcterms:created>
  <dcterms:modified xsi:type="dcterms:W3CDTF">2019-06-05T02:16:38Z</dcterms:modified>
</cp:coreProperties>
</file>